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460" r:id="rId4"/>
    <p:sldId id="271" r:id="rId5"/>
    <p:sldId id="453" r:id="rId6"/>
    <p:sldId id="259" r:id="rId7"/>
    <p:sldId id="391" r:id="rId8"/>
    <p:sldId id="392" r:id="rId9"/>
    <p:sldId id="393" r:id="rId10"/>
    <p:sldId id="454" r:id="rId11"/>
    <p:sldId id="386" r:id="rId12"/>
    <p:sldId id="395" r:id="rId13"/>
    <p:sldId id="396" r:id="rId14"/>
    <p:sldId id="455" r:id="rId15"/>
    <p:sldId id="387" r:id="rId16"/>
    <p:sldId id="397" r:id="rId17"/>
    <p:sldId id="398" r:id="rId18"/>
    <p:sldId id="399" r:id="rId19"/>
    <p:sldId id="400" r:id="rId20"/>
    <p:sldId id="456" r:id="rId21"/>
    <p:sldId id="401" r:id="rId22"/>
    <p:sldId id="409" r:id="rId23"/>
    <p:sldId id="410" r:id="rId24"/>
    <p:sldId id="411" r:id="rId25"/>
    <p:sldId id="412" r:id="rId26"/>
    <p:sldId id="457" r:id="rId27"/>
    <p:sldId id="408" r:id="rId28"/>
    <p:sldId id="413" r:id="rId29"/>
    <p:sldId id="414" r:id="rId30"/>
    <p:sldId id="415" r:id="rId31"/>
    <p:sldId id="458" r:id="rId32"/>
    <p:sldId id="403" r:id="rId33"/>
    <p:sldId id="416" r:id="rId34"/>
    <p:sldId id="417" r:id="rId35"/>
    <p:sldId id="418" r:id="rId36"/>
    <p:sldId id="419" r:id="rId37"/>
    <p:sldId id="404" r:id="rId38"/>
    <p:sldId id="420" r:id="rId39"/>
    <p:sldId id="459" r:id="rId40"/>
    <p:sldId id="405" r:id="rId41"/>
    <p:sldId id="421" r:id="rId42"/>
    <p:sldId id="422" r:id="rId43"/>
    <p:sldId id="423" r:id="rId44"/>
    <p:sldId id="425" r:id="rId45"/>
    <p:sldId id="267" r:id="rId4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87C"/>
    <a:srgbClr val="D9D9D9"/>
    <a:srgbClr val="E6B9B8"/>
    <a:srgbClr val="A6A6A6"/>
    <a:srgbClr val="F5F5F5"/>
    <a:srgbClr val="D0807E"/>
    <a:srgbClr val="6B4A8C"/>
    <a:srgbClr val="D6908E"/>
    <a:srgbClr val="558ED5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8" autoAdjust="0"/>
    <p:restoredTop sz="96167" autoAdjust="0"/>
  </p:normalViewPr>
  <p:slideViewPr>
    <p:cSldViewPr>
      <p:cViewPr varScale="1">
        <p:scale>
          <a:sx n="71" d="100"/>
          <a:sy n="71" d="100"/>
        </p:scale>
        <p:origin x="42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5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4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9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1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554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01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4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7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C07B6-6A49-4088-8F80-0515BEC34E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7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3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37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2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58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64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01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3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05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3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38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93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2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86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89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82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04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7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90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47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6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8" y="823915"/>
            <a:ext cx="15408273" cy="652463"/>
          </a:xfrm>
          <a:prstGeom prst="rect">
            <a:avLst/>
          </a:prstGeom>
        </p:spPr>
        <p:txBody>
          <a:bodyPr lIns="0" tIns="0" rIns="0" bIns="0"/>
          <a:lstStyle>
            <a:lvl1pPr>
              <a:defRPr sz="3750" b="1" spc="-9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41453" y="1506857"/>
            <a:ext cx="15408273" cy="4879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250" spc="-9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823913"/>
            <a:ext cx="638177" cy="652644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225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107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ohintaek@gmail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5580" y="2432366"/>
            <a:ext cx="1700761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 이해하기</a:t>
            </a:r>
            <a:r>
              <a:rPr 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 </a:t>
            </a:r>
            <a:endParaRPr 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97778" y="8913352"/>
            <a:ext cx="45700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3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0190" y="3924300"/>
            <a:ext cx="11557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중앙대학교 일반대학원 문화예술경영대학원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F2C47-CB91-412F-BCC1-258087CC59D8}"/>
              </a:ext>
            </a:extLst>
          </p:cNvPr>
          <p:cNvSpPr txBox="1"/>
          <p:nvPr/>
        </p:nvSpPr>
        <p:spPr>
          <a:xfrm>
            <a:off x="1143000" y="1724480"/>
            <a:ext cx="9070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빅데이터의 개념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2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2025920"/>
            <a:chOff x="703218" y="1409700"/>
            <a:chExt cx="16508982" cy="1688502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98944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539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시대가 열린 근본적 이유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생산이 폭발적으로 증가했으며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이에 필요한 기술적 성능의 고도화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비용의 하락에 따른 것임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분야별 빅데이터 등장 배경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85178"/>
              </p:ext>
            </p:extLst>
          </p:nvPr>
        </p:nvGraphicFramePr>
        <p:xfrm>
          <a:off x="1803896" y="3556282"/>
          <a:ext cx="15163799" cy="60068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23244">
                  <a:extLst>
                    <a:ext uri="{9D8B030D-6E8A-4147-A177-3AD203B41FA5}">
                      <a16:colId xmlns:a16="http://schemas.microsoft.com/office/drawing/2014/main" val="4179721549"/>
                    </a:ext>
                  </a:extLst>
                </a:gridCol>
                <a:gridCol w="1845330">
                  <a:extLst>
                    <a:ext uri="{9D8B030D-6E8A-4147-A177-3AD203B41FA5}">
                      <a16:colId xmlns:a16="http://schemas.microsoft.com/office/drawing/2014/main" val="2837497443"/>
                    </a:ext>
                  </a:extLst>
                </a:gridCol>
                <a:gridCol w="12195225">
                  <a:extLst>
                    <a:ext uri="{9D8B030D-6E8A-4147-A177-3AD203B41FA5}">
                      <a16:colId xmlns:a16="http://schemas.microsoft.com/office/drawing/2014/main" val="697362546"/>
                    </a:ext>
                  </a:extLst>
                </a:gridCol>
              </a:tblGrid>
              <a:tr h="5490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470734"/>
                  </a:ext>
                </a:extLst>
              </a:tr>
              <a:tr h="171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데이터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축적</a:t>
                      </a:r>
                      <a:r>
                        <a:rPr lang="en-US" altLang="ko-KR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거대기업들이 온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오프라인에서 사용자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행태 정보를 수집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경영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 전략에 활용함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정보가 지속적으로 축적되면서 기업들이 보유한 데이터가 거대한 가치창출이 가능할 만큼 충분한 규모에 도달함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질적 변화를 일으킬 기술이 접목됨으로써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거대가치를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창출할수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기회가 나타남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데이터에 숨어있는 가치를 발굴해 새로운 성장 동력원으로 만들어 낼 수 있음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74104"/>
                  </a:ext>
                </a:extLst>
              </a:tr>
              <a:tr h="171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 데이터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 과학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 데이터를 다루는 학문 분야가 늘어나 필요한 기술 아키텍처 및 통계도구들도 지속적으로 발전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인간 게놈 프로젝트의 인간 유전자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정보해석이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년에서 일주일로 가능할 만큼 기술이 발전함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비용도 약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만분의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낮아짐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강입자충돌기의 경우 발생 데이터의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0.001%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보관되 연구에 활용됨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NASA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기후 시뮬레이션 센터에서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페타바이트의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기후관찰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정보를 활용해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슈퍼컴에서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시뮬레이션함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73334"/>
                  </a:ext>
                </a:extLst>
              </a:tr>
              <a:tr h="203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디지털화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저장기술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인터넷보급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모바일혁명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디지털화의 급진전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저장기술의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발전과 가격하락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발전과 모바일 시대의 진전에 따른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컴퓨팅 보편화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아날로그의 디지털로의 전환은 데이터의 생산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저장의 편리성을 획기적으로 개선함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오리지널과 동일한 복제품을 만들어 낼 수 있음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시대 초기에는 디지털화 비용과 저장 비용이 증가함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그러나 압축 기술이 발전하면서 비용도 빠르게 감소하기 시작함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34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545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85800" y="1562100"/>
            <a:ext cx="16508982" cy="1582722"/>
            <a:chOff x="703218" y="1409700"/>
            <a:chExt cx="16508982" cy="131911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9060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69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ICBM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시대의 근간 데이터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지능정보화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촉진자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33600" y="3196505"/>
            <a:ext cx="8610600" cy="6442795"/>
            <a:chOff x="1981200" y="3612918"/>
            <a:chExt cx="7162800" cy="5308437"/>
          </a:xfrm>
        </p:grpSpPr>
        <p:pic>
          <p:nvPicPr>
            <p:cNvPr id="12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3612918"/>
              <a:ext cx="7162800" cy="530843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592519" y="8387955"/>
              <a:ext cx="533400" cy="533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277600" y="3390900"/>
            <a:ext cx="5715000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“4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시대를 맞아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Cloud,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Mobile, Security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대변되는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“ICBMS”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국가 핵심 경쟁력으로 급부상함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ICBMS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독립적인 정보통신기술이면서도 톱니바퀴처럼 맞물려 상호작용하는 플랫폼을 총칭하는 말로 빅데이터가 근간을 이루고 있음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연결된 수많은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기기들이 수집한 데이터는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모인 후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통해 의미 있는 정보로 만들어짐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과거에는 알 수 없었던 새로운 정보를 언제 어디서나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Mobile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공유하면서 새로운 가치를 창출하며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과정은 안전한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유지되는 상태에서 이루어 져야함을 의미함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811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899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108828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빅데이터에 대한 다양한 개념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데이터베이스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관리도구가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수집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관리할 수 있는 범위를 넘어서는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(Dataset)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의미함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최근에는 대규모의 다양한 데이터에서 경제적으로 필요한 가치를 추출 가능한 차세대 기술과 아키텍처로 의미가 확장됨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2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46489"/>
              </p:ext>
            </p:extLst>
          </p:nvPr>
        </p:nvGraphicFramePr>
        <p:xfrm>
          <a:off x="1855192" y="3314700"/>
          <a:ext cx="15061207" cy="49149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65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835">
                  <a:extLst>
                    <a:ext uri="{9D8B030D-6E8A-4147-A177-3AD203B41FA5}">
                      <a16:colId xmlns:a16="http://schemas.microsoft.com/office/drawing/2014/main" val="2877901637"/>
                    </a:ext>
                  </a:extLst>
                </a:gridCol>
                <a:gridCol w="9757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5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주체</a:t>
                      </a:r>
                      <a:endParaRPr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정의내용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408">
                <a:tc rowSpan="2"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100"/>
                        </a:lnSpc>
                        <a:spcBef>
                          <a:spcPts val="1210"/>
                        </a:spcBef>
                      </a:pP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데이터규모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자체</a:t>
                      </a:r>
                      <a:r>
                        <a:rPr lang="ko-KR" altLang="en-US"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</a:t>
                      </a:r>
                      <a:r>
                        <a:rPr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성 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100"/>
                        </a:lnSpc>
                        <a:spcBef>
                          <a:spcPts val="1210"/>
                        </a:spcBef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Mckinsy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(2011)</a:t>
                      </a:r>
                      <a:endParaRPr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05104" indent="-172720">
                        <a:lnSpc>
                          <a:spcPct val="130000"/>
                        </a:lnSpc>
                        <a:spcBef>
                          <a:spcPts val="30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일반적인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DB소프트웨어로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저장,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관리,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분석할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있는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범위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초과하는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규모의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3873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가트너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그룹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(2012)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421640" indent="-172720">
                        <a:lnSpc>
                          <a:spcPct val="130000"/>
                        </a:lnSpc>
                        <a:spcBef>
                          <a:spcPts val="42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데이터의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양(Volume),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유형과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소스의 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다양성(Variety),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수집/처리 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속도(Velocity)의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급격한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증가로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나타난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현상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5397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218"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lang="ko-KR" altLang="en-US"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</a:t>
                      </a:r>
                      <a:r>
                        <a:rPr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석비용</a:t>
                      </a:r>
                      <a:r>
                        <a:rPr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기술적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endParaRPr lang="en-US" sz="2000" b="1" spc="-25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sz="2000" b="1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IDC(2011)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98145" indent="-172720">
                        <a:lnSpc>
                          <a:spcPct val="130000"/>
                        </a:lnSpc>
                        <a:spcBef>
                          <a:spcPts val="6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다양한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종류의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데이터로부터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저렴한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비용으로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가치를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추출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  <a:p>
                      <a:pPr marL="264160" marR="327660" indent="-172720">
                        <a:lnSpc>
                          <a:spcPct val="130000"/>
                        </a:lnSpc>
                        <a:spcBef>
                          <a:spcPts val="2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데이터의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초고속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수집/발굴/분석을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지원하도록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고안된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차세대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기술/아키텍처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762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679">
                <a:tc rowSpan="2">
                  <a:txBody>
                    <a:bodyPr/>
                    <a:lstStyle/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sz="2000" b="1" spc="-1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인재·조직</a:t>
                      </a:r>
                      <a:r>
                        <a:rPr sz="2000" b="1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포괄적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endParaRPr lang="en-US" sz="2000" b="1" spc="-25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sz="2000" b="1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노무라연구소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421005" indent="-172720">
                        <a:lnSpc>
                          <a:spcPct val="130000"/>
                        </a:lnSpc>
                        <a:spcBef>
                          <a:spcPts val="42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기본적인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처리/저장/분석기술 이외에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의미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있는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정보도출에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필요한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인재/조직까지 포함해야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함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5397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3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6995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메이어</a:t>
                      </a:r>
                      <a:r>
                        <a:rPr kumimoji="0" lang="en-US" altLang="ko-KR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-</a:t>
                      </a:r>
                      <a:r>
                        <a:rPr kumimoji="0" lang="ko-KR" altLang="en-US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쇤베르그</a:t>
                      </a:r>
                      <a:r>
                        <a:rPr kumimoji="0" lang="ko-KR" altLang="en-US" sz="2000" b="0" i="0" u="none" strike="noStrike" kern="1200" cap="none" spc="-3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-18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&amp; </a:t>
                      </a:r>
                      <a:r>
                        <a:rPr kumimoji="0" lang="ko-KR" altLang="en-US" sz="20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쿠키어</a:t>
                      </a:r>
                      <a:r>
                        <a:rPr kumimoji="0" lang="en-US" altLang="ko-KR" sz="20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(2013)</a:t>
                      </a:r>
                      <a:endParaRPr kumimoji="0" lang="ko-KR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14960" indent="-172720">
                        <a:lnSpc>
                          <a:spcPct val="130000"/>
                        </a:lnSpc>
                        <a:spcBef>
                          <a:spcPts val="6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대용량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데이터를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활용해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작은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용량에서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얻을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없었던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새로운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통찰/</a:t>
                      </a:r>
                      <a:r>
                        <a:rPr sz="1800" spc="-7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가치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추출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spcBef>
                          <a:spcPts val="63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이를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활용해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시장,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기업,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시민,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정부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관계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등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많은</a:t>
                      </a:r>
                      <a:r>
                        <a:rPr lang="en-US"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분야에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변화를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가져옴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762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057400" y="8590358"/>
            <a:ext cx="1498466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☞ 새롭게 나타난 것은 아니고 기존의 데이터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처리방식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다루는 사람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차원에서 변화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이를 다루는 기술차원에서 패러다임 전환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9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빅데이터의 특성</a:t>
            </a:r>
            <a:endParaRPr kumimoji="0" lang="en-US" altLang="ko-KR" sz="60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465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3A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폭발적인 빅데이터에 대한 관심은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기술적인 특성이 주효했지만 분석적 관점에서 정확성과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민첩성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실행가능성이 보다 강화되었으며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나아가 비즈니스 전략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경쟁방식에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커다란 변화를 가져옴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8975"/>
              </p:ext>
            </p:extLst>
          </p:nvPr>
        </p:nvGraphicFramePr>
        <p:xfrm>
          <a:off x="1601349" y="3322022"/>
          <a:ext cx="14934051" cy="1670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278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1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물리적</a:t>
                      </a:r>
                      <a:r>
                        <a:rPr sz="2400" b="1" spc="-10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특성:</a:t>
                      </a:r>
                      <a:r>
                        <a:rPr sz="2400" b="1" spc="-8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12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기술주도·공급자시각-</a:t>
                      </a:r>
                      <a:r>
                        <a:rPr sz="2400" b="1" spc="-14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외형적</a:t>
                      </a:r>
                      <a:r>
                        <a:rPr sz="2400" b="1" spc="-11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사실자체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object 41"/>
          <p:cNvSpPr/>
          <p:nvPr/>
        </p:nvSpPr>
        <p:spPr>
          <a:xfrm>
            <a:off x="4034597" y="5058661"/>
            <a:ext cx="9846224" cy="319483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2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그룹 24"/>
          <p:cNvGrpSpPr/>
          <p:nvPr/>
        </p:nvGrpSpPr>
        <p:grpSpPr>
          <a:xfrm>
            <a:off x="1855193" y="4137982"/>
            <a:ext cx="1141207" cy="612000"/>
            <a:chOff x="1855193" y="4078196"/>
            <a:chExt cx="1141207" cy="375117"/>
          </a:xfrm>
        </p:grpSpPr>
        <p:grpSp>
          <p:nvGrpSpPr>
            <p:cNvPr id="5" name="그룹 4"/>
            <p:cNvGrpSpPr/>
            <p:nvPr/>
          </p:nvGrpSpPr>
          <p:grpSpPr>
            <a:xfrm>
              <a:off x="1855193" y="4078196"/>
              <a:ext cx="1141207" cy="375117"/>
              <a:chOff x="4410457" y="4005766"/>
              <a:chExt cx="1141207" cy="375117"/>
            </a:xfrm>
          </p:grpSpPr>
          <p:pic>
            <p:nvPicPr>
              <p:cNvPr id="22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23" name="object 10"/>
              <p:cNvSpPr/>
              <p:nvPr/>
            </p:nvSpPr>
            <p:spPr>
              <a:xfrm>
                <a:off x="4411982" y="4007290"/>
                <a:ext cx="1139682" cy="357005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1863392" y="4146025"/>
              <a:ext cx="1123121" cy="24524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2000" b="1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Volume</a:t>
              </a:r>
              <a:endParaRPr lang="ko-KR" altLang="en-US" sz="20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468220" y="4003944"/>
            <a:ext cx="3742628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폭발적</a:t>
            </a:r>
            <a:r>
              <a:rPr lang="ko-KR" altLang="en-US" sz="2800" b="1" spc="-16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볼륨</a:t>
            </a:r>
            <a:r>
              <a:rPr lang="ko-KR" altLang="en-US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증대로</a:t>
            </a:r>
            <a:r>
              <a:rPr lang="ko-KR" altLang="en-US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altLang="ko-KR" sz="2800" b="1" spc="-157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저장</a:t>
            </a:r>
            <a:r>
              <a:rPr lang="en-US" altLang="ko-KR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</a:t>
            </a:r>
            <a:r>
              <a:rPr lang="ko-KR" altLang="en-US" sz="2800" b="1" spc="-179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인프라 </a:t>
            </a:r>
            <a:r>
              <a:rPr lang="ko-KR" altLang="en-US" sz="2800" b="1" spc="-3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도입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8220" y="8820782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9445">
              <a:lnSpc>
                <a:spcPct val="100000"/>
              </a:lnSpc>
              <a:tabLst>
                <a:tab pos="1661160" algn="l"/>
                <a:tab pos="1948180" algn="l"/>
              </a:tabLst>
            </a:pPr>
            <a:r>
              <a:rPr lang="ko-KR" altLang="en-US" sz="1100" b="1" dirty="0">
                <a:solidFill>
                  <a:srgbClr val="2B3748"/>
                </a:solidFill>
                <a:latin typeface="Malgun Gothic"/>
                <a:cs typeface="Malgun Gothic"/>
              </a:rPr>
              <a:t>	</a:t>
            </a:r>
            <a:r>
              <a:rPr lang="en-US" altLang="ko-KR" spc="-75" baseline="1984" dirty="0">
                <a:solidFill>
                  <a:srgbClr val="2B3748"/>
                </a:solidFill>
                <a:latin typeface="Arial"/>
                <a:cs typeface="Arial"/>
              </a:rPr>
              <a:t>•</a:t>
            </a:r>
            <a:r>
              <a:rPr lang="ko-KR" altLang="en-US" baseline="1984" dirty="0">
                <a:solidFill>
                  <a:srgbClr val="2B3748"/>
                </a:solidFill>
                <a:latin typeface="Arial"/>
                <a:cs typeface="Arial"/>
              </a:rPr>
              <a:t>	</a:t>
            </a:r>
            <a:endParaRPr lang="ko-KR" altLang="en-US" baseline="1984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lang="ko-KR" altLang="en-US" sz="1100" b="1" dirty="0">
                <a:solidFill>
                  <a:srgbClr val="2B3748"/>
                </a:solidFill>
                <a:latin typeface="Malgun Gothic"/>
                <a:cs typeface="Malgun Gothic"/>
              </a:rPr>
              <a:t>	</a:t>
            </a:r>
            <a:r>
              <a:rPr lang="en-US" altLang="ko-KR" spc="-75" baseline="1984" dirty="0">
                <a:solidFill>
                  <a:srgbClr val="2B3748"/>
                </a:solidFill>
                <a:latin typeface="Arial"/>
                <a:cs typeface="Arial"/>
              </a:rPr>
              <a:t>•</a:t>
            </a:r>
            <a:r>
              <a:rPr lang="ko-KR" altLang="en-US" baseline="1984" dirty="0">
                <a:solidFill>
                  <a:srgbClr val="2B3748"/>
                </a:solidFill>
                <a:latin typeface="Arial"/>
                <a:cs typeface="Arial"/>
              </a:rPr>
              <a:t>	</a:t>
            </a:r>
            <a:endParaRPr lang="ko-KR" altLang="en-US" baseline="1984" dirty="0">
              <a:latin typeface="Malgun Gothic"/>
              <a:cs typeface="Malgun Gothic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6822350" y="4133959"/>
            <a:ext cx="1141207" cy="612000"/>
            <a:chOff x="4410457" y="4005766"/>
            <a:chExt cx="1141207" cy="375117"/>
          </a:xfrm>
        </p:grpSpPr>
        <p:pic>
          <p:nvPicPr>
            <p:cNvPr id="78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79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6804118" y="4259316"/>
            <a:ext cx="1159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Variety</a:t>
            </a:r>
            <a:endParaRPr lang="ko-KR" altLang="en-US" sz="2000" dirty="0"/>
          </a:p>
        </p:txBody>
      </p:sp>
      <p:sp>
        <p:nvSpPr>
          <p:cNvPr id="77" name="직사각형 76"/>
          <p:cNvSpPr/>
          <p:nvPr/>
        </p:nvSpPr>
        <p:spPr>
          <a:xfrm>
            <a:off x="7459168" y="4061199"/>
            <a:ext cx="3188630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외부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정형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비정형 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</a:t>
            </a:r>
            <a:r>
              <a:rPr lang="ko-KR" altLang="en-US" sz="2800" b="1" spc="-142" baseline="1984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수집채널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구축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84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59796" y="4152410"/>
            <a:ext cx="1141206" cy="612000"/>
          </a:xfrm>
          <a:prstGeom prst="rect">
            <a:avLst/>
          </a:prstGeom>
        </p:spPr>
      </p:pic>
      <p:sp>
        <p:nvSpPr>
          <p:cNvPr id="85" name="object 10"/>
          <p:cNvSpPr/>
          <p:nvPr/>
        </p:nvSpPr>
        <p:spPr>
          <a:xfrm>
            <a:off x="11861321" y="4154896"/>
            <a:ext cx="1139682" cy="582450"/>
          </a:xfrm>
          <a:custGeom>
            <a:avLst/>
            <a:gdLst/>
            <a:ahLst/>
            <a:cxnLst/>
            <a:rect l="l" t="t" r="r" b="b"/>
            <a:pathLst>
              <a:path w="1374775" h="360045">
                <a:moveTo>
                  <a:pt x="0" y="359664"/>
                </a:moveTo>
                <a:lnTo>
                  <a:pt x="1374647" y="359664"/>
                </a:lnTo>
                <a:lnTo>
                  <a:pt x="1374647" y="0"/>
                </a:lnTo>
                <a:lnTo>
                  <a:pt x="0" y="0"/>
                </a:lnTo>
                <a:lnTo>
                  <a:pt x="0" y="35966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직사각형 81"/>
          <p:cNvSpPr/>
          <p:nvPr/>
        </p:nvSpPr>
        <p:spPr>
          <a:xfrm>
            <a:off x="11859795" y="4243901"/>
            <a:ext cx="1174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Velocity</a:t>
            </a:r>
            <a:endParaRPr lang="ko-KR" altLang="en-US" sz="2000" dirty="0"/>
          </a:p>
        </p:txBody>
      </p:sp>
      <p:sp>
        <p:nvSpPr>
          <p:cNvPr id="83" name="직사각형 82"/>
          <p:cNvSpPr/>
          <p:nvPr/>
        </p:nvSpPr>
        <p:spPr>
          <a:xfrm>
            <a:off x="12472823" y="4019944"/>
            <a:ext cx="3726341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신속한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복잡한 분석을 위해 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고차원 알고리즘 구현</a:t>
            </a:r>
          </a:p>
        </p:txBody>
      </p:sp>
      <p:graphicFrame>
        <p:nvGraphicFramePr>
          <p:cNvPr id="8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29302"/>
              </p:ext>
            </p:extLst>
          </p:nvPr>
        </p:nvGraphicFramePr>
        <p:xfrm>
          <a:off x="1601349" y="5430046"/>
          <a:ext cx="14934051" cy="1696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854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2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분석적 특성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: </a:t>
                      </a:r>
                      <a:r>
                        <a:rPr lang="ko-KR" altLang="en-US" sz="2400" b="1" spc="-140" dirty="0" err="1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니즈주도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·</a:t>
                      </a:r>
                      <a:r>
                        <a:rPr lang="ko-KR" altLang="en-US" sz="2400" b="1" spc="-140" dirty="0" err="1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사용자시각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-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의사결정 기준</a:t>
                      </a: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9" name="그룹 88"/>
          <p:cNvGrpSpPr/>
          <p:nvPr/>
        </p:nvGrpSpPr>
        <p:grpSpPr>
          <a:xfrm>
            <a:off x="1855193" y="6285422"/>
            <a:ext cx="1141207" cy="576000"/>
            <a:chOff x="4410457" y="4005766"/>
            <a:chExt cx="1141207" cy="375117"/>
          </a:xfrm>
        </p:grpSpPr>
        <p:pic>
          <p:nvPicPr>
            <p:cNvPr id="92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93" name="object 10"/>
            <p:cNvSpPr/>
            <p:nvPr/>
          </p:nvSpPr>
          <p:spPr>
            <a:xfrm>
              <a:off x="4411982" y="4007287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1832671" y="6377190"/>
            <a:ext cx="12644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Accuracy</a:t>
            </a:r>
            <a:endParaRPr lang="ko-KR" altLang="en-US" sz="2000" dirty="0"/>
          </a:p>
        </p:txBody>
      </p:sp>
      <p:sp>
        <p:nvSpPr>
          <p:cNvPr id="91" name="직사각형 90"/>
          <p:cNvSpPr/>
          <p:nvPr/>
        </p:nvSpPr>
        <p:spPr>
          <a:xfrm>
            <a:off x="2539158" y="6152956"/>
            <a:ext cx="3520451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좀 더 정확한 상황파악 및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미래예측이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가능해짐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6822349" y="6285422"/>
            <a:ext cx="1141207" cy="576000"/>
            <a:chOff x="4410457" y="4005766"/>
            <a:chExt cx="1141207" cy="375117"/>
          </a:xfrm>
        </p:grpSpPr>
        <p:pic>
          <p:nvPicPr>
            <p:cNvPr id="98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99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910768" y="6377190"/>
            <a:ext cx="964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Agility</a:t>
            </a:r>
            <a:endParaRPr lang="ko-KR" altLang="en-US" sz="2000" dirty="0"/>
          </a:p>
        </p:txBody>
      </p:sp>
      <p:sp>
        <p:nvSpPr>
          <p:cNvPr id="97" name="직사각형 96"/>
          <p:cNvSpPr/>
          <p:nvPr/>
        </p:nvSpPr>
        <p:spPr>
          <a:xfrm>
            <a:off x="7426794" y="6152956"/>
            <a:ext cx="3675943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다양한 대안들 속에 여건에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적합한 의사결정을 내림 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1859795" y="6285422"/>
            <a:ext cx="1141207" cy="576000"/>
            <a:chOff x="4410457" y="4005766"/>
            <a:chExt cx="1141207" cy="375117"/>
          </a:xfrm>
        </p:grpSpPr>
        <p:pic>
          <p:nvPicPr>
            <p:cNvPr id="104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105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11874964" y="6403404"/>
            <a:ext cx="1226126" cy="369332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pPr algn="dist"/>
            <a:r>
              <a:rPr lang="en-US" altLang="ko-KR" b="1" spc="-150" dirty="0" err="1">
                <a:solidFill>
                  <a:srgbClr val="2B3748"/>
                </a:solidFill>
                <a:latin typeface="Malgun Gothic"/>
                <a:cs typeface="Malgun Gothic"/>
              </a:rPr>
              <a:t>Actionability</a:t>
            </a:r>
            <a:endParaRPr lang="ko-KR" altLang="en-US" spc="-150" dirty="0"/>
          </a:p>
        </p:txBody>
      </p:sp>
      <p:sp>
        <p:nvSpPr>
          <p:cNvPr id="103" name="직사각형 102"/>
          <p:cNvSpPr/>
          <p:nvPr/>
        </p:nvSpPr>
        <p:spPr>
          <a:xfrm>
            <a:off x="12523221" y="6152956"/>
            <a:ext cx="3675943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가능성 있는 근거가 강력한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실행력으로 작용함</a:t>
            </a:r>
          </a:p>
        </p:txBody>
      </p:sp>
      <p:graphicFrame>
        <p:nvGraphicFramePr>
          <p:cNvPr id="10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5805"/>
              </p:ext>
            </p:extLst>
          </p:nvPr>
        </p:nvGraphicFramePr>
        <p:xfrm>
          <a:off x="1601349" y="7538070"/>
          <a:ext cx="14934051" cy="1645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3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비즈니스적</a:t>
                      </a:r>
                      <a:r>
                        <a:rPr lang="ko-KR" altLang="en-US" sz="2400" b="1" spc="-13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</a:t>
                      </a:r>
                      <a:r>
                        <a:rPr lang="en-US" altLang="ko-KR"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:</a:t>
                      </a:r>
                      <a:r>
                        <a:rPr lang="ko-KR" altLang="en-US" sz="2400" b="1" spc="-10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비즈니스</a:t>
                      </a:r>
                      <a:r>
                        <a:rPr lang="ko-KR" altLang="en-US" sz="2400" b="1" spc="-13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전략</a:t>
                      </a:r>
                      <a:r>
                        <a:rPr lang="ko-KR" altLang="en-US" sz="2400" b="1" spc="-114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lang="ko-KR" altLang="en-US" sz="2400" b="1" spc="-10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2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경쟁우위요소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785354" y="8161777"/>
            <a:ext cx="5153270" cy="833562"/>
            <a:chOff x="1785354" y="8161777"/>
            <a:chExt cx="5153270" cy="83356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855193" y="8294244"/>
              <a:ext cx="1141207" cy="541523"/>
              <a:chOff x="4410457" y="4005766"/>
              <a:chExt cx="1141207" cy="541523"/>
            </a:xfrm>
          </p:grpSpPr>
          <p:pic>
            <p:nvPicPr>
              <p:cNvPr id="111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12" name="object 10"/>
              <p:cNvSpPr/>
              <p:nvPr/>
            </p:nvSpPr>
            <p:spPr>
              <a:xfrm>
                <a:off x="4411982" y="4007289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9" name="직사각형 108"/>
            <p:cNvSpPr/>
            <p:nvPr/>
          </p:nvSpPr>
          <p:spPr>
            <a:xfrm>
              <a:off x="1785354" y="8344346"/>
              <a:ext cx="12791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Volume</a:t>
              </a:r>
              <a:endParaRPr lang="ko-KR" altLang="en-US" sz="2400" b="1" spc="-10" dirty="0">
                <a:solidFill>
                  <a:schemeClr val="bg1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468219" y="8161777"/>
              <a:ext cx="4470405" cy="833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공급자의 제품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서비스 및 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사용자의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이용확대</a:t>
              </a:r>
              <a:endParaRPr lang="ko-KR" altLang="en-US" sz="2800" baseline="1984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66158" y="8161777"/>
            <a:ext cx="4360786" cy="833562"/>
            <a:chOff x="6168774" y="8161777"/>
            <a:chExt cx="4360786" cy="833562"/>
          </a:xfrm>
        </p:grpSpPr>
        <p:grpSp>
          <p:nvGrpSpPr>
            <p:cNvPr id="114" name="그룹 113"/>
            <p:cNvGrpSpPr/>
            <p:nvPr/>
          </p:nvGrpSpPr>
          <p:grpSpPr>
            <a:xfrm>
              <a:off x="6191090" y="8294244"/>
              <a:ext cx="1141206" cy="541522"/>
              <a:chOff x="4410457" y="4005766"/>
              <a:chExt cx="1141206" cy="541522"/>
            </a:xfrm>
          </p:grpSpPr>
          <p:pic>
            <p:nvPicPr>
              <p:cNvPr id="117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18" name="object 10"/>
              <p:cNvSpPr/>
              <p:nvPr/>
            </p:nvSpPr>
            <p:spPr>
              <a:xfrm>
                <a:off x="4411981" y="4007288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15" name="직사각형 114"/>
            <p:cNvSpPr/>
            <p:nvPr/>
          </p:nvSpPr>
          <p:spPr>
            <a:xfrm>
              <a:off x="6168774" y="8345422"/>
              <a:ext cx="11858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Variety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804117" y="8161777"/>
              <a:ext cx="3725443" cy="83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다양한 연관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파생 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Biz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탄생과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동일모델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타업종 적용 </a:t>
              </a:r>
              <a:endParaRPr lang="ko-KR" altLang="en-US" sz="2800" baseline="1984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908819" y="8161777"/>
            <a:ext cx="4163704" cy="833562"/>
            <a:chOff x="10021912" y="8161777"/>
            <a:chExt cx="4163704" cy="833562"/>
          </a:xfrm>
        </p:grpSpPr>
        <p:grpSp>
          <p:nvGrpSpPr>
            <p:cNvPr id="120" name="그룹 119"/>
            <p:cNvGrpSpPr/>
            <p:nvPr/>
          </p:nvGrpSpPr>
          <p:grpSpPr>
            <a:xfrm>
              <a:off x="10072977" y="8294244"/>
              <a:ext cx="1141207" cy="541523"/>
              <a:chOff x="4410457" y="4005766"/>
              <a:chExt cx="1141207" cy="541523"/>
            </a:xfrm>
          </p:grpSpPr>
          <p:pic>
            <p:nvPicPr>
              <p:cNvPr id="123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24" name="object 10"/>
              <p:cNvSpPr/>
              <p:nvPr/>
            </p:nvSpPr>
            <p:spPr>
              <a:xfrm>
                <a:off x="4411982" y="4007289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10021912" y="8374101"/>
              <a:ext cx="1272721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3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Velocity</a:t>
              </a:r>
              <a:endParaRPr lang="ko-KR" altLang="en-US" sz="2300" dirty="0">
                <a:solidFill>
                  <a:schemeClr val="bg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0686004" y="8161777"/>
              <a:ext cx="3499612" cy="83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적시적인 타이밍과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트렌드세터의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타임투마켓</a:t>
              </a:r>
              <a:endPara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25" name="object 41"/>
          <p:cNvSpPr/>
          <p:nvPr/>
        </p:nvSpPr>
        <p:spPr>
          <a:xfrm>
            <a:off x="4034597" y="7191198"/>
            <a:ext cx="9846224" cy="319483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2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729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물리적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특성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IT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일상화가 이루어지는 스마트시대에는 소셜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라이프로그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등이 결합된 데이터의 폭발적 증가로 인한 혼돈과 잠재적인 가능성이 존재하는 빅데이터 시대가 도래함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object 10"/>
          <p:cNvPicPr/>
          <p:nvPr/>
        </p:nvPicPr>
        <p:blipFill rotWithShape="1">
          <a:blip r:embed="rId3" cstate="print"/>
          <a:srcRect t="1" b="36781"/>
          <a:stretch/>
        </p:blipFill>
        <p:spPr>
          <a:xfrm>
            <a:off x="8229600" y="3390900"/>
            <a:ext cx="9272004" cy="4191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87319" y="4076700"/>
            <a:ext cx="4899485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2011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전세계 디지털 정보량은 약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1.8ZB(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제타바이트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1.8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제타바이트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1.8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기가바이트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~ 2,000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억개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4,700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만년 동안 시청할 수 있는 정보량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2020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년에 관리해야 할 정보의 양은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이상 증가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(IDC &amp; EMC, Digital Universe Study 2011’)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74961" y="3794969"/>
            <a:ext cx="3124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정보량 증가 추이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70849" y="6550527"/>
            <a:ext cx="1228312" cy="34557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시대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368004" y="6385769"/>
            <a:ext cx="1524000" cy="51033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everywhere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3261136" y="5821373"/>
            <a:ext cx="1497268" cy="66273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시대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8967204" y="6941410"/>
            <a:ext cx="1524000" cy="4595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24304" y="684802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메인프레임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55193" y="3574241"/>
            <a:ext cx="59376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연결과 소통의 스마트 혁명은 데이터 폭증을 발생시켰고 기존의 데이터 저장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분석기법은 한계와 도전에 직면함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단말 확산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SNS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사물네트워크의 확산으로 데이터 폭발이 더욱 가속화되며 점차적으로 빅데이터 기반이 확대되고 있음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빅데이터는 고객정보와 같은 정형화된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자산정보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뿐만 아니라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외부데이터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데이터 등이 복합적으로 구성됨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 데이터는 구묘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속도의 증가 특성을 갖고 있으며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요소들이 충족될수록 빅데이터에 적합함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374302" y="8023914"/>
            <a:ext cx="8986982" cy="2071521"/>
            <a:chOff x="-8001000" y="5683729"/>
            <a:chExt cx="9148852" cy="2268009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07391" y="6249289"/>
              <a:ext cx="720001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211852" y="7015738"/>
              <a:ext cx="720000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98741" y="5467730"/>
              <a:ext cx="720001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5420550" y="5895623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6282818" y="5787992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EB(</a:t>
              </a:r>
              <a:r>
                <a:rPr lang="en-US" altLang="ko-KR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Exa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Byte)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(90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년대 말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100EB)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3952296" y="5787992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ZB(</a:t>
              </a:r>
              <a:r>
                <a:rPr lang="en-US" altLang="ko-KR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Zetta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Byte)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진입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(2011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1.8ZB)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1444512" y="5787992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ZB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본격화 시대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(‘20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’11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대비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 증가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5420550" y="6682556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6282818" y="6574925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정형 데이터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사무정보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952296" y="6574925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비정형 데이터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멀티미디어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SNS)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1444512" y="6574925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사물정보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인지정보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(RFID, Sensor,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사물통신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5420550" y="7431546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6282818" y="7323915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구조화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-3952296" y="7323915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다양성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복합성 소셜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444512" y="7323915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현실성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실시간성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8001000" y="5787992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규모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8001000" y="6574925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유형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-8001000" y="7323915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005304" y="7610072"/>
            <a:ext cx="8496300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1970     1980     1990     2000      2010       2020     2030</a:t>
            </a:r>
            <a:endParaRPr lang="ko-KR" altLang="en-US" sz="2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39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분석적적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사용자적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빅데이터를 기술요소로만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또는 통계전문가의 전유물로 인식하기 보다는 누구나 주어진 문제해결을 위한 도구로서 분석을 왜 하며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분석결과를 어떻게 활용한 것인지에 더 많은 관심을 갖는 것이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object 6"/>
          <p:cNvSpPr/>
          <p:nvPr/>
        </p:nvSpPr>
        <p:spPr>
          <a:xfrm>
            <a:off x="9966705" y="10828326"/>
            <a:ext cx="125095" cy="90170"/>
          </a:xfrm>
          <a:custGeom>
            <a:avLst/>
            <a:gdLst/>
            <a:ahLst/>
            <a:cxnLst/>
            <a:rect l="l" t="t" r="r" b="b"/>
            <a:pathLst>
              <a:path w="125095" h="90170">
                <a:moveTo>
                  <a:pt x="111379" y="68618"/>
                </a:moveTo>
                <a:lnTo>
                  <a:pt x="103251" y="68618"/>
                </a:lnTo>
                <a:lnTo>
                  <a:pt x="103251" y="89242"/>
                </a:lnTo>
                <a:lnTo>
                  <a:pt x="103759" y="89814"/>
                </a:lnTo>
                <a:lnTo>
                  <a:pt x="110871" y="89814"/>
                </a:lnTo>
                <a:lnTo>
                  <a:pt x="111379" y="89242"/>
                </a:lnTo>
                <a:lnTo>
                  <a:pt x="111379" y="68618"/>
                </a:lnTo>
                <a:close/>
              </a:path>
              <a:path w="125095" h="90170">
                <a:moveTo>
                  <a:pt x="109728" y="0"/>
                </a:moveTo>
                <a:lnTo>
                  <a:pt x="101092" y="0"/>
                </a:lnTo>
                <a:lnTo>
                  <a:pt x="100584" y="50"/>
                </a:lnTo>
                <a:lnTo>
                  <a:pt x="100457" y="177"/>
                </a:lnTo>
                <a:lnTo>
                  <a:pt x="100203" y="292"/>
                </a:lnTo>
                <a:lnTo>
                  <a:pt x="99822" y="711"/>
                </a:lnTo>
                <a:lnTo>
                  <a:pt x="99441" y="1435"/>
                </a:lnTo>
                <a:lnTo>
                  <a:pt x="60960" y="58750"/>
                </a:lnTo>
                <a:lnTo>
                  <a:pt x="60198" y="60071"/>
                </a:lnTo>
                <a:lnTo>
                  <a:pt x="60071" y="66929"/>
                </a:lnTo>
                <a:lnTo>
                  <a:pt x="60325" y="67919"/>
                </a:lnTo>
                <a:lnTo>
                  <a:pt x="60833" y="68478"/>
                </a:lnTo>
                <a:lnTo>
                  <a:pt x="61849" y="68618"/>
                </a:lnTo>
                <a:lnTo>
                  <a:pt x="124460" y="68618"/>
                </a:lnTo>
                <a:lnTo>
                  <a:pt x="124968" y="68059"/>
                </a:lnTo>
                <a:lnTo>
                  <a:pt x="124968" y="61836"/>
                </a:lnTo>
                <a:lnTo>
                  <a:pt x="124460" y="61277"/>
                </a:lnTo>
                <a:lnTo>
                  <a:pt x="67691" y="61277"/>
                </a:lnTo>
                <a:lnTo>
                  <a:pt x="72221" y="54541"/>
                </a:lnTo>
                <a:lnTo>
                  <a:pt x="85598" y="34429"/>
                </a:lnTo>
                <a:lnTo>
                  <a:pt x="103251" y="7581"/>
                </a:lnTo>
                <a:lnTo>
                  <a:pt x="111379" y="7581"/>
                </a:lnTo>
                <a:lnTo>
                  <a:pt x="111252" y="698"/>
                </a:lnTo>
                <a:lnTo>
                  <a:pt x="110744" y="139"/>
                </a:lnTo>
                <a:lnTo>
                  <a:pt x="109728" y="0"/>
                </a:lnTo>
                <a:close/>
              </a:path>
              <a:path w="125095" h="90170">
                <a:moveTo>
                  <a:pt x="111379" y="7581"/>
                </a:moveTo>
                <a:lnTo>
                  <a:pt x="103251" y="7581"/>
                </a:lnTo>
                <a:lnTo>
                  <a:pt x="103251" y="61277"/>
                </a:lnTo>
                <a:lnTo>
                  <a:pt x="111379" y="61277"/>
                </a:lnTo>
                <a:lnTo>
                  <a:pt x="111379" y="7581"/>
                </a:lnTo>
                <a:close/>
              </a:path>
              <a:path w="125095" h="90170">
                <a:moveTo>
                  <a:pt x="27305" y="9867"/>
                </a:moveTo>
                <a:lnTo>
                  <a:pt x="19050" y="9867"/>
                </a:lnTo>
                <a:lnTo>
                  <a:pt x="19050" y="89242"/>
                </a:lnTo>
                <a:lnTo>
                  <a:pt x="19558" y="89814"/>
                </a:lnTo>
                <a:lnTo>
                  <a:pt x="26797" y="89814"/>
                </a:lnTo>
                <a:lnTo>
                  <a:pt x="27305" y="89242"/>
                </a:lnTo>
                <a:lnTo>
                  <a:pt x="27305" y="9867"/>
                </a:lnTo>
                <a:close/>
              </a:path>
              <a:path w="125095" h="90170">
                <a:moveTo>
                  <a:pt x="25654" y="0"/>
                </a:moveTo>
                <a:lnTo>
                  <a:pt x="20066" y="0"/>
                </a:lnTo>
                <a:lnTo>
                  <a:pt x="19558" y="152"/>
                </a:lnTo>
                <a:lnTo>
                  <a:pt x="19304" y="469"/>
                </a:lnTo>
                <a:lnTo>
                  <a:pt x="635" y="16129"/>
                </a:lnTo>
                <a:lnTo>
                  <a:pt x="127" y="16446"/>
                </a:lnTo>
                <a:lnTo>
                  <a:pt x="0" y="16827"/>
                </a:lnTo>
                <a:lnTo>
                  <a:pt x="0" y="17716"/>
                </a:lnTo>
                <a:lnTo>
                  <a:pt x="127" y="18135"/>
                </a:lnTo>
                <a:lnTo>
                  <a:pt x="381" y="18529"/>
                </a:lnTo>
                <a:lnTo>
                  <a:pt x="2794" y="21424"/>
                </a:lnTo>
                <a:lnTo>
                  <a:pt x="3429" y="22301"/>
                </a:lnTo>
                <a:lnTo>
                  <a:pt x="4318" y="22390"/>
                </a:lnTo>
                <a:lnTo>
                  <a:pt x="5207" y="21666"/>
                </a:lnTo>
                <a:lnTo>
                  <a:pt x="16510" y="11950"/>
                </a:lnTo>
                <a:lnTo>
                  <a:pt x="19050" y="9867"/>
                </a:lnTo>
                <a:lnTo>
                  <a:pt x="27305" y="9867"/>
                </a:lnTo>
                <a:lnTo>
                  <a:pt x="27178" y="698"/>
                </a:lnTo>
                <a:lnTo>
                  <a:pt x="26670" y="139"/>
                </a:lnTo>
                <a:lnTo>
                  <a:pt x="256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object 10"/>
          <p:cNvGrpSpPr/>
          <p:nvPr/>
        </p:nvGrpSpPr>
        <p:grpSpPr>
          <a:xfrm>
            <a:off x="2656876" y="6503933"/>
            <a:ext cx="4953000" cy="1017269"/>
            <a:chOff x="356425" y="5416105"/>
            <a:chExt cx="3365500" cy="1017269"/>
          </a:xfrm>
        </p:grpSpPr>
        <p:sp>
          <p:nvSpPr>
            <p:cNvPr id="28" name="object 11"/>
            <p:cNvSpPr/>
            <p:nvPr/>
          </p:nvSpPr>
          <p:spPr>
            <a:xfrm>
              <a:off x="361188" y="5420867"/>
              <a:ext cx="3355975" cy="1007744"/>
            </a:xfrm>
            <a:custGeom>
              <a:avLst/>
              <a:gdLst/>
              <a:ahLst/>
              <a:cxnLst/>
              <a:rect l="l" t="t" r="r" b="b"/>
              <a:pathLst>
                <a:path w="3355975" h="1007745">
                  <a:moveTo>
                    <a:pt x="3187954" y="0"/>
                  </a:moveTo>
                  <a:lnTo>
                    <a:pt x="167893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70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3" y="1007364"/>
                  </a:lnTo>
                  <a:lnTo>
                    <a:pt x="3187954" y="1007364"/>
                  </a:lnTo>
                  <a:lnTo>
                    <a:pt x="3232581" y="1001365"/>
                  </a:lnTo>
                  <a:lnTo>
                    <a:pt x="3272686" y="984438"/>
                  </a:lnTo>
                  <a:lnTo>
                    <a:pt x="3306667" y="958183"/>
                  </a:lnTo>
                  <a:lnTo>
                    <a:pt x="3332922" y="924202"/>
                  </a:lnTo>
                  <a:lnTo>
                    <a:pt x="3349849" y="884097"/>
                  </a:lnTo>
                  <a:lnTo>
                    <a:pt x="3355848" y="839470"/>
                  </a:lnTo>
                  <a:lnTo>
                    <a:pt x="3355848" y="167894"/>
                  </a:lnTo>
                  <a:lnTo>
                    <a:pt x="3349849" y="123266"/>
                  </a:lnTo>
                  <a:lnTo>
                    <a:pt x="3332922" y="83161"/>
                  </a:lnTo>
                  <a:lnTo>
                    <a:pt x="3306667" y="49180"/>
                  </a:lnTo>
                  <a:lnTo>
                    <a:pt x="3272686" y="22925"/>
                  </a:lnTo>
                  <a:lnTo>
                    <a:pt x="3232581" y="5998"/>
                  </a:lnTo>
                  <a:lnTo>
                    <a:pt x="318795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object 12"/>
            <p:cNvSpPr/>
            <p:nvPr/>
          </p:nvSpPr>
          <p:spPr>
            <a:xfrm>
              <a:off x="361188" y="5420867"/>
              <a:ext cx="3355975" cy="1007744"/>
            </a:xfrm>
            <a:custGeom>
              <a:avLst/>
              <a:gdLst/>
              <a:ahLst/>
              <a:cxnLst/>
              <a:rect l="l" t="t" r="r" b="b"/>
              <a:pathLst>
                <a:path w="3355975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3" y="0"/>
                  </a:lnTo>
                  <a:lnTo>
                    <a:pt x="3187954" y="0"/>
                  </a:lnTo>
                  <a:lnTo>
                    <a:pt x="3232581" y="5998"/>
                  </a:lnTo>
                  <a:lnTo>
                    <a:pt x="3272686" y="22925"/>
                  </a:lnTo>
                  <a:lnTo>
                    <a:pt x="3306667" y="49180"/>
                  </a:lnTo>
                  <a:lnTo>
                    <a:pt x="3332922" y="83161"/>
                  </a:lnTo>
                  <a:lnTo>
                    <a:pt x="3349849" y="123266"/>
                  </a:lnTo>
                  <a:lnTo>
                    <a:pt x="3355848" y="167894"/>
                  </a:lnTo>
                  <a:lnTo>
                    <a:pt x="3355848" y="839470"/>
                  </a:lnTo>
                  <a:lnTo>
                    <a:pt x="3349849" y="884097"/>
                  </a:lnTo>
                  <a:lnTo>
                    <a:pt x="3332922" y="924202"/>
                  </a:lnTo>
                  <a:lnTo>
                    <a:pt x="3306667" y="958183"/>
                  </a:lnTo>
                  <a:lnTo>
                    <a:pt x="3272686" y="984438"/>
                  </a:lnTo>
                  <a:lnTo>
                    <a:pt x="3232581" y="1001365"/>
                  </a:lnTo>
                  <a:lnTo>
                    <a:pt x="3187954" y="1007364"/>
                  </a:lnTo>
                  <a:lnTo>
                    <a:pt x="167893" y="1007364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70"/>
                  </a:lnTo>
                  <a:lnTo>
                    <a:pt x="0" y="16789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object 13"/>
          <p:cNvSpPr txBox="1"/>
          <p:nvPr/>
        </p:nvSpPr>
        <p:spPr>
          <a:xfrm>
            <a:off x="2971800" y="6694325"/>
            <a:ext cx="442125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spcBef>
                <a:spcPts val="105"/>
              </a:spcBef>
            </a:pP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기치료에</a:t>
            </a:r>
            <a:r>
              <a:rPr sz="2000" b="1" kern="0" spc="-1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대한</a:t>
            </a:r>
            <a:r>
              <a:rPr sz="2000" b="1" kern="0" spc="-1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심층연구</a:t>
            </a:r>
            <a:endParaRPr sz="2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/>
            <a:r>
              <a:rPr sz="2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</a:t>
            </a:r>
            <a:r>
              <a:rPr sz="2000" b="1" kern="0" spc="-7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Close</a:t>
            </a:r>
            <a:r>
              <a:rPr sz="2000" b="1" kern="0" spc="-9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4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Look</a:t>
            </a:r>
            <a:r>
              <a:rPr sz="2000" b="1" kern="0" spc="-8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at</a:t>
            </a:r>
            <a:r>
              <a:rPr sz="2000" b="1" kern="0" spc="-8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3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Therapeutic</a:t>
            </a: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1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Touch)</a:t>
            </a:r>
            <a:endParaRPr sz="2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093795" y="6143150"/>
            <a:ext cx="4080690" cy="3093909"/>
            <a:chOff x="10264901" y="6397753"/>
            <a:chExt cx="3078735" cy="2383682"/>
          </a:xfrm>
        </p:grpSpPr>
        <p:pic>
          <p:nvPicPr>
            <p:cNvPr id="32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901" y="6397753"/>
              <a:ext cx="3078735" cy="2383682"/>
            </a:xfrm>
            <a:prstGeom prst="rect">
              <a:avLst/>
            </a:prstGeom>
          </p:spPr>
        </p:pic>
        <p:pic>
          <p:nvPicPr>
            <p:cNvPr id="33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9354" y="6742198"/>
              <a:ext cx="2389829" cy="1694792"/>
            </a:xfrm>
            <a:prstGeom prst="rect">
              <a:avLst/>
            </a:prstGeom>
          </p:spPr>
        </p:pic>
        <p:sp>
          <p:nvSpPr>
            <p:cNvPr id="34" name="object 17"/>
            <p:cNvSpPr/>
            <p:nvPr/>
          </p:nvSpPr>
          <p:spPr>
            <a:xfrm>
              <a:off x="10565154" y="6697999"/>
              <a:ext cx="2478611" cy="1783189"/>
            </a:xfrm>
            <a:custGeom>
              <a:avLst/>
              <a:gdLst/>
              <a:ahLst/>
              <a:cxnLst/>
              <a:rect l="l" t="t" r="r" b="b"/>
              <a:pathLst>
                <a:path w="2478404" h="1783079">
                  <a:moveTo>
                    <a:pt x="0" y="1783080"/>
                  </a:moveTo>
                  <a:lnTo>
                    <a:pt x="2478024" y="1783080"/>
                  </a:lnTo>
                  <a:lnTo>
                    <a:pt x="2478024" y="0"/>
                  </a:lnTo>
                  <a:lnTo>
                    <a:pt x="0" y="0"/>
                  </a:lnTo>
                  <a:lnTo>
                    <a:pt x="0" y="178308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0016" y="3447137"/>
            <a:ext cx="15046384" cy="3039008"/>
            <a:chOff x="6940804" y="3447137"/>
            <a:chExt cx="6187948" cy="3039008"/>
          </a:xfrm>
        </p:grpSpPr>
        <p:pic>
          <p:nvPicPr>
            <p:cNvPr id="26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8069" y="4614673"/>
              <a:ext cx="2586331" cy="1871472"/>
            </a:xfrm>
            <a:prstGeom prst="rect">
              <a:avLst/>
            </a:prstGeom>
          </p:spPr>
        </p:pic>
        <p:sp>
          <p:nvSpPr>
            <p:cNvPr id="36" name="object 19"/>
            <p:cNvSpPr txBox="1"/>
            <p:nvPr/>
          </p:nvSpPr>
          <p:spPr>
            <a:xfrm>
              <a:off x="9156509" y="3447137"/>
              <a:ext cx="1797685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800" b="1" kern="0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스몰데이터</a:t>
              </a:r>
              <a:r>
                <a:rPr sz="2800" b="1" kern="0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800" b="1" kern="0" spc="-7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분석사례</a:t>
              </a:r>
              <a:endParaRPr sz="28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6981952" y="3939541"/>
              <a:ext cx="6146800" cy="0"/>
            </a:xfrm>
            <a:custGeom>
              <a:avLst/>
              <a:gdLst/>
              <a:ahLst/>
              <a:cxnLst/>
              <a:rect l="l" t="t" r="r" b="b"/>
              <a:pathLst>
                <a:path w="6146800">
                  <a:moveTo>
                    <a:pt x="0" y="0"/>
                  </a:moveTo>
                  <a:lnTo>
                    <a:pt x="6146292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21"/>
            <p:cNvSpPr txBox="1"/>
            <p:nvPr/>
          </p:nvSpPr>
          <p:spPr>
            <a:xfrm>
              <a:off x="7036206" y="4071621"/>
              <a:ext cx="1734185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6385" indent="-287020">
                <a:spcBef>
                  <a:spcPts val="100"/>
                </a:spcBef>
                <a:buFont typeface="Arial"/>
                <a:buChar char="•"/>
                <a:tabLst>
                  <a:tab pos="286385" algn="l"/>
                  <a:tab pos="287020" algn="l"/>
                </a:tabLst>
              </a:pPr>
              <a:r>
                <a:rPr sz="24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미국의</a:t>
              </a:r>
              <a:r>
                <a:rPr sz="2400" b="1" kern="0" spc="-114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</a:t>
              </a:r>
              <a:r>
                <a:rPr sz="2400" b="1" kern="0" spc="-10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현황</a:t>
              </a:r>
              <a:endParaRPr sz="24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9" name="object 22"/>
            <p:cNvSpPr txBox="1"/>
            <p:nvPr/>
          </p:nvSpPr>
          <p:spPr>
            <a:xfrm>
              <a:off x="7115566" y="4516005"/>
              <a:ext cx="2820670" cy="1705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환자의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에너지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장을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다스리면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병이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치료된다는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주장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5080" indent="-165100">
                <a:spcBef>
                  <a:spcPts val="6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기치료사가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환자의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몸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10센티미터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위에서 양손을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머리에서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다리쪽으로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움직이면서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나쁜기운을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제거해</a:t>
              </a:r>
              <a:r>
                <a:rPr sz="2000" kern="0" spc="-7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치료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143510" indent="-165100">
                <a:spcBef>
                  <a:spcPts val="6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세계적으로 </a:t>
              </a:r>
              <a:r>
                <a:rPr sz="2000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100여</a:t>
              </a:r>
              <a:r>
                <a:rPr sz="2000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개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간호대학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정규교육과정운영,</a:t>
              </a:r>
              <a:r>
                <a:rPr sz="2000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북미</a:t>
              </a:r>
              <a:r>
                <a:rPr sz="2000" kern="0" spc="-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80개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병원에서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간호사의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정식치료서비스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grpSp>
          <p:nvGrpSpPr>
            <p:cNvPr id="40" name="object 23"/>
            <p:cNvGrpSpPr/>
            <p:nvPr/>
          </p:nvGrpSpPr>
          <p:grpSpPr>
            <a:xfrm>
              <a:off x="6940804" y="4006596"/>
              <a:ext cx="6179820" cy="2278634"/>
              <a:chOff x="336804" y="2770631"/>
              <a:chExt cx="6179820" cy="2278634"/>
            </a:xfrm>
          </p:grpSpPr>
          <p:sp>
            <p:nvSpPr>
              <p:cNvPr id="41" name="object 24"/>
              <p:cNvSpPr/>
              <p:nvPr/>
            </p:nvSpPr>
            <p:spPr>
              <a:xfrm>
                <a:off x="336804" y="2770631"/>
                <a:ext cx="6179820" cy="2278634"/>
              </a:xfrm>
              <a:custGeom>
                <a:avLst/>
                <a:gdLst/>
                <a:ahLst/>
                <a:cxnLst/>
                <a:rect l="l" t="t" r="r" b="b"/>
                <a:pathLst>
                  <a:path w="6179820" h="2087879">
                    <a:moveTo>
                      <a:pt x="0" y="2087880"/>
                    </a:moveTo>
                    <a:lnTo>
                      <a:pt x="6179820" y="2087880"/>
                    </a:lnTo>
                    <a:lnTo>
                      <a:pt x="6179820" y="0"/>
                    </a:lnTo>
                    <a:lnTo>
                      <a:pt x="0" y="0"/>
                    </a:lnTo>
                    <a:lnTo>
                      <a:pt x="0" y="2087880"/>
                    </a:lnTo>
                    <a:close/>
                  </a:path>
                </a:pathLst>
              </a:custGeom>
              <a:ln w="12192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object 25"/>
              <p:cNvSpPr/>
              <p:nvPr/>
            </p:nvSpPr>
            <p:spPr>
              <a:xfrm>
                <a:off x="3288644" y="3061327"/>
                <a:ext cx="149860" cy="1836420"/>
              </a:xfrm>
              <a:custGeom>
                <a:avLst/>
                <a:gdLst/>
                <a:ahLst/>
                <a:cxnLst/>
                <a:rect l="l" t="t" r="r" b="b"/>
                <a:pathLst>
                  <a:path w="149860" h="1836420">
                    <a:moveTo>
                      <a:pt x="0" y="0"/>
                    </a:moveTo>
                    <a:lnTo>
                      <a:pt x="0" y="1836420"/>
                    </a:lnTo>
                    <a:lnTo>
                      <a:pt x="149352" y="918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3" name="object 26"/>
            <p:cNvSpPr txBox="1"/>
            <p:nvPr/>
          </p:nvSpPr>
          <p:spPr>
            <a:xfrm>
              <a:off x="10110650" y="4449643"/>
              <a:ext cx="2859298" cy="186602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82880" marR="5080" indent="-182880" algn="just">
                <a:lnSpc>
                  <a:spcPct val="111200"/>
                </a:lnSpc>
                <a:spcBef>
                  <a:spcPts val="9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에밀리(초3)는</a:t>
              </a:r>
              <a:r>
                <a:rPr sz="2000" b="1" kern="0" spc="-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비디오를 </a:t>
              </a:r>
              <a:r>
                <a:rPr sz="2000" b="1" kern="0" spc="-1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보고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4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과연</a:t>
              </a:r>
              <a:r>
                <a:rPr sz="2000" b="1" kern="0" spc="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효과가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있을까</a:t>
              </a:r>
              <a:r>
                <a:rPr sz="2000" b="1" kern="0" spc="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의문을 </a:t>
              </a:r>
              <a:r>
                <a:rPr sz="2000" b="1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품음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82880" marR="188595" indent="-182880" algn="just">
                <a:lnSpc>
                  <a:spcPct val="111200"/>
                </a:lnSpc>
                <a:spcBef>
                  <a:spcPts val="59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1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만일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기치료가</a:t>
              </a:r>
              <a:r>
                <a:rPr sz="2000" b="1" kern="0" spc="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실제로</a:t>
              </a:r>
              <a:r>
                <a:rPr sz="2000" b="1" kern="0" spc="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무의미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하다면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상당한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7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교육적·사회적 </a:t>
              </a:r>
              <a:r>
                <a:rPr sz="2000" b="1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불필요한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비용을</a:t>
              </a:r>
              <a:r>
                <a:rPr sz="2000" b="1" kern="0" spc="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치르고</a:t>
              </a:r>
              <a:r>
                <a:rPr sz="2000" b="1" kern="0" spc="1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있는 </a:t>
              </a:r>
              <a:r>
                <a:rPr sz="2000" b="1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심각한 </a:t>
              </a:r>
              <a:r>
                <a:rPr sz="2000" b="1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상황임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82880" indent="-182880" algn="just">
                <a:spcBef>
                  <a:spcPts val="75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간호사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엄마와의 </a:t>
              </a:r>
              <a:r>
                <a:rPr sz="2000" b="1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공동연구진행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821053" y="7638552"/>
            <a:ext cx="9144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연구조사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853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논문조사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성과변수설정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에밀리의 손에서 나오는 기를 느낀 기치료사들의 비율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대상 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실험 실시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가설검증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손의 위치를 맞춘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기치료사는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44%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불과해 효과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연구성과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최연소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유명학술지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(JAMA, 1988)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논문 게재로 기네스북에 등재됨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46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분석적적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사용자적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기술발달에 따른 빅데이터의 등장으로 데이터분석을 통한 보다 정확하고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유연하고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근거있는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문제해결 및 액션시나리오의 기획이 가능해짐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0016" y="3447137"/>
            <a:ext cx="15046384" cy="2324759"/>
            <a:chOff x="6940804" y="3447137"/>
            <a:chExt cx="6187948" cy="2324759"/>
          </a:xfrm>
        </p:grpSpPr>
        <p:pic>
          <p:nvPicPr>
            <p:cNvPr id="2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4594" y="4221915"/>
              <a:ext cx="2144621" cy="1549981"/>
            </a:xfrm>
            <a:prstGeom prst="rect">
              <a:avLst/>
            </a:prstGeom>
          </p:spPr>
        </p:pic>
        <p:sp>
          <p:nvSpPr>
            <p:cNvPr id="36" name="object 19"/>
            <p:cNvSpPr txBox="1"/>
            <p:nvPr/>
          </p:nvSpPr>
          <p:spPr>
            <a:xfrm>
              <a:off x="8303762" y="3447137"/>
              <a:ext cx="3503178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sz="2800" b="1" kern="0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스몰데이터</a:t>
              </a:r>
              <a:r>
                <a:rPr lang="ko-KR" altLang="en-US" sz="2800" b="1" kern="0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에 대한 빅데이터 방식의 접목</a:t>
              </a:r>
              <a:endParaRPr sz="28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6981952" y="3939541"/>
              <a:ext cx="6146800" cy="0"/>
            </a:xfrm>
            <a:custGeom>
              <a:avLst/>
              <a:gdLst/>
              <a:ahLst/>
              <a:cxnLst/>
              <a:rect l="l" t="t" r="r" b="b"/>
              <a:pathLst>
                <a:path w="6146800">
                  <a:moveTo>
                    <a:pt x="0" y="0"/>
                  </a:moveTo>
                  <a:lnTo>
                    <a:pt x="6146292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21"/>
            <p:cNvSpPr txBox="1"/>
            <p:nvPr/>
          </p:nvSpPr>
          <p:spPr>
            <a:xfrm>
              <a:off x="7036206" y="4071621"/>
              <a:ext cx="233200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6385" indent="-287020">
                <a:spcBef>
                  <a:spcPts val="100"/>
                </a:spcBef>
                <a:buFont typeface="Arial"/>
                <a:buChar char="•"/>
                <a:tabLst>
                  <a:tab pos="286385" algn="l"/>
                  <a:tab pos="287020" algn="l"/>
                </a:tabLst>
              </a:pPr>
              <a:r>
                <a:rPr lang="ko-KR" altLang="en-US"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기존 스몰 데이터 </a:t>
              </a:r>
              <a:r>
                <a:rPr lang="ko-KR" altLang="en-US" sz="2000" b="1" kern="0" spc="-9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연구사례의</a:t>
              </a:r>
              <a:r>
                <a:rPr lang="ko-KR" altLang="en-US"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한계점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9" name="object 22"/>
            <p:cNvSpPr txBox="1"/>
            <p:nvPr/>
          </p:nvSpPr>
          <p:spPr>
            <a:xfrm>
              <a:off x="7115566" y="4516005"/>
              <a:ext cx="5919172" cy="96180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기치료사는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환자의 나쁜 기운에 반응해 좋은 에너지를 방출하는 훈련이 되어 있음</a:t>
              </a:r>
              <a:endParaRPr lang="en-US" altLang="ko-KR" sz="2000" kern="0" spc="-8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맑은 초등 </a:t>
              </a:r>
              <a:r>
                <a:rPr lang="en-US" altLang="ko-KR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3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년의 손에는 부정에너지가 약할 가능성</a:t>
              </a:r>
              <a:endParaRPr lang="en-US" altLang="ko-KR" sz="2000" kern="0" spc="-8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따라서 새로운 접근방식의 </a:t>
              </a:r>
              <a:r>
                <a:rPr lang="ko-KR" altLang="en-US" sz="2000" kern="0" spc="-8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효과에 대한 검증 필요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1" name="object 24"/>
            <p:cNvSpPr/>
            <p:nvPr/>
          </p:nvSpPr>
          <p:spPr>
            <a:xfrm>
              <a:off x="6940804" y="4006597"/>
              <a:ext cx="6179820" cy="1567804"/>
            </a:xfrm>
            <a:custGeom>
              <a:avLst/>
              <a:gdLst/>
              <a:ahLst/>
              <a:cxnLst/>
              <a:rect l="l" t="t" r="r" b="b"/>
              <a:pathLst>
                <a:path w="6179820" h="2087879">
                  <a:moveTo>
                    <a:pt x="0" y="2087880"/>
                  </a:moveTo>
                  <a:lnTo>
                    <a:pt x="6179820" y="2087880"/>
                  </a:lnTo>
                  <a:lnTo>
                    <a:pt x="6179820" y="0"/>
                  </a:lnTo>
                  <a:lnTo>
                    <a:pt x="0" y="0"/>
                  </a:lnTo>
                  <a:lnTo>
                    <a:pt x="0" y="208788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80558" y="4006597"/>
            <a:ext cx="5777484" cy="1510284"/>
          </a:xfrm>
          <a:prstGeom prst="rect">
            <a:avLst/>
          </a:prstGeom>
        </p:spPr>
      </p:pic>
      <p:sp>
        <p:nvSpPr>
          <p:cNvPr id="44" name="object 16"/>
          <p:cNvSpPr txBox="1"/>
          <p:nvPr/>
        </p:nvSpPr>
        <p:spPr>
          <a:xfrm>
            <a:off x="1938522" y="5952212"/>
            <a:ext cx="19989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Webdings"/>
              </a:rPr>
              <a:t>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  <a:cs typeface="Webdings"/>
            </a:endParaRPr>
          </a:p>
        </p:txBody>
      </p:sp>
      <p:sp>
        <p:nvSpPr>
          <p:cNvPr id="45" name="object 17"/>
          <p:cNvSpPr txBox="1"/>
          <p:nvPr/>
        </p:nvSpPr>
        <p:spPr>
          <a:xfrm>
            <a:off x="2224780" y="5895479"/>
            <a:ext cx="4404619" cy="119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fMRI(Functional</a:t>
            </a:r>
            <a:r>
              <a:rPr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magnetic</a:t>
            </a:r>
            <a:r>
              <a:rPr b="1"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resonance </a:t>
            </a:r>
            <a:r>
              <a:rPr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imaging;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기능적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자기공명영상)분석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237490" indent="-165100">
              <a:lnSpc>
                <a:spcPct val="100000"/>
              </a:lnSpc>
              <a:spcBef>
                <a:spcPts val="605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기치료시 나타나는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혈류나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포도당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대사의 환자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뇌기능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인지과정을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분석해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46" name="object 18"/>
          <p:cNvSpPr txBox="1"/>
          <p:nvPr/>
        </p:nvSpPr>
        <p:spPr>
          <a:xfrm>
            <a:off x="1938522" y="7399306"/>
            <a:ext cx="19989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Webdings"/>
              </a:rPr>
              <a:t>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  <a:cs typeface="Webdings"/>
            </a:endParaRPr>
          </a:p>
        </p:txBody>
      </p:sp>
      <p:sp>
        <p:nvSpPr>
          <p:cNvPr id="47" name="object 19"/>
          <p:cNvSpPr txBox="1"/>
          <p:nvPr/>
        </p:nvSpPr>
        <p:spPr>
          <a:xfrm>
            <a:off x="2224780" y="7236458"/>
            <a:ext cx="4023619" cy="1012457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소셜데이터</a:t>
            </a:r>
            <a:r>
              <a:rPr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텍스트마이닝분석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5080" indent="-165100">
              <a:lnSpc>
                <a:spcPct val="100000"/>
              </a:lnSpc>
              <a:spcBef>
                <a:spcPts val="61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기치료에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소셜미디어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토픽,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연관,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감성어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분석해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33396" y="5789719"/>
            <a:ext cx="3396403" cy="2430035"/>
            <a:chOff x="5674112" y="6164733"/>
            <a:chExt cx="3075288" cy="2196248"/>
          </a:xfrm>
        </p:grpSpPr>
        <p:pic>
          <p:nvPicPr>
            <p:cNvPr id="48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234" y="6164733"/>
              <a:ext cx="3064618" cy="1071921"/>
            </a:xfrm>
            <a:prstGeom prst="rect">
              <a:avLst/>
            </a:prstGeom>
          </p:spPr>
        </p:pic>
        <p:grpSp>
          <p:nvGrpSpPr>
            <p:cNvPr id="49" name="object 21"/>
            <p:cNvGrpSpPr/>
            <p:nvPr/>
          </p:nvGrpSpPr>
          <p:grpSpPr>
            <a:xfrm>
              <a:off x="5674112" y="7452825"/>
              <a:ext cx="3075288" cy="908156"/>
              <a:chOff x="3784092" y="5291327"/>
              <a:chExt cx="2745105" cy="774700"/>
            </a:xfrm>
          </p:grpSpPr>
          <p:pic>
            <p:nvPicPr>
              <p:cNvPr id="50" name="object 2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88664" y="5295898"/>
                <a:ext cx="2735580" cy="765048"/>
              </a:xfrm>
              <a:prstGeom prst="rect">
                <a:avLst/>
              </a:prstGeom>
            </p:spPr>
          </p:pic>
          <p:sp>
            <p:nvSpPr>
              <p:cNvPr id="51" name="object 23"/>
              <p:cNvSpPr/>
              <p:nvPr/>
            </p:nvSpPr>
            <p:spPr>
              <a:xfrm>
                <a:off x="3784092" y="5291327"/>
                <a:ext cx="2745105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2745104" h="774700">
                    <a:moveTo>
                      <a:pt x="0" y="774191"/>
                    </a:moveTo>
                    <a:lnTo>
                      <a:pt x="2744723" y="774191"/>
                    </a:lnTo>
                    <a:lnTo>
                      <a:pt x="2744723" y="0"/>
                    </a:lnTo>
                    <a:lnTo>
                      <a:pt x="0" y="0"/>
                    </a:lnTo>
                    <a:lnTo>
                      <a:pt x="0" y="774191"/>
                    </a:lnTo>
                    <a:close/>
                  </a:path>
                </a:pathLst>
              </a:custGeom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2" name="object 24"/>
          <p:cNvGrpSpPr/>
          <p:nvPr/>
        </p:nvGrpSpPr>
        <p:grpSpPr>
          <a:xfrm>
            <a:off x="1969254" y="8614725"/>
            <a:ext cx="7860546" cy="1231221"/>
            <a:chOff x="477012" y="6594347"/>
            <a:chExt cx="7016585" cy="1050290"/>
          </a:xfrm>
        </p:grpSpPr>
        <p:sp>
          <p:nvSpPr>
            <p:cNvPr id="53" name="object 25"/>
            <p:cNvSpPr/>
            <p:nvPr/>
          </p:nvSpPr>
          <p:spPr>
            <a:xfrm>
              <a:off x="1177620" y="6594347"/>
              <a:ext cx="6315977" cy="1050290"/>
            </a:xfrm>
            <a:custGeom>
              <a:avLst/>
              <a:gdLst/>
              <a:ahLst/>
              <a:cxnLst/>
              <a:rect l="l" t="t" r="r" b="b"/>
              <a:pathLst>
                <a:path w="5234940" h="1050290">
                  <a:moveTo>
                    <a:pt x="5059934" y="0"/>
                  </a:moveTo>
                  <a:lnTo>
                    <a:pt x="175006" y="0"/>
                  </a:lnTo>
                  <a:lnTo>
                    <a:pt x="128484" y="6251"/>
                  </a:lnTo>
                  <a:lnTo>
                    <a:pt x="86679" y="23894"/>
                  </a:lnTo>
                  <a:lnTo>
                    <a:pt x="51260" y="51260"/>
                  </a:lnTo>
                  <a:lnTo>
                    <a:pt x="23894" y="86679"/>
                  </a:lnTo>
                  <a:lnTo>
                    <a:pt x="6251" y="128484"/>
                  </a:lnTo>
                  <a:lnTo>
                    <a:pt x="0" y="175006"/>
                  </a:lnTo>
                  <a:lnTo>
                    <a:pt x="0" y="875029"/>
                  </a:lnTo>
                  <a:lnTo>
                    <a:pt x="6251" y="921551"/>
                  </a:lnTo>
                  <a:lnTo>
                    <a:pt x="23894" y="963356"/>
                  </a:lnTo>
                  <a:lnTo>
                    <a:pt x="51260" y="998775"/>
                  </a:lnTo>
                  <a:lnTo>
                    <a:pt x="86679" y="1026141"/>
                  </a:lnTo>
                  <a:lnTo>
                    <a:pt x="128484" y="1043784"/>
                  </a:lnTo>
                  <a:lnTo>
                    <a:pt x="175006" y="1050035"/>
                  </a:lnTo>
                  <a:lnTo>
                    <a:pt x="5059934" y="1050035"/>
                  </a:lnTo>
                  <a:lnTo>
                    <a:pt x="5106455" y="1043784"/>
                  </a:lnTo>
                  <a:lnTo>
                    <a:pt x="5148260" y="1026141"/>
                  </a:lnTo>
                  <a:lnTo>
                    <a:pt x="5183679" y="998775"/>
                  </a:lnTo>
                  <a:lnTo>
                    <a:pt x="5211045" y="963356"/>
                  </a:lnTo>
                  <a:lnTo>
                    <a:pt x="5228688" y="921551"/>
                  </a:lnTo>
                  <a:lnTo>
                    <a:pt x="5234940" y="875029"/>
                  </a:lnTo>
                  <a:lnTo>
                    <a:pt x="5234940" y="175006"/>
                  </a:lnTo>
                  <a:lnTo>
                    <a:pt x="5228688" y="128484"/>
                  </a:lnTo>
                  <a:lnTo>
                    <a:pt x="5211045" y="86679"/>
                  </a:lnTo>
                  <a:lnTo>
                    <a:pt x="5183679" y="51260"/>
                  </a:lnTo>
                  <a:lnTo>
                    <a:pt x="5148260" y="23894"/>
                  </a:lnTo>
                  <a:lnTo>
                    <a:pt x="5106455" y="6251"/>
                  </a:lnTo>
                  <a:lnTo>
                    <a:pt x="505993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object 26"/>
            <p:cNvSpPr/>
            <p:nvPr/>
          </p:nvSpPr>
          <p:spPr>
            <a:xfrm>
              <a:off x="1146048" y="6594347"/>
              <a:ext cx="5234940" cy="1050290"/>
            </a:xfrm>
            <a:custGeom>
              <a:avLst/>
              <a:gdLst/>
              <a:ahLst/>
              <a:cxnLst/>
              <a:rect l="l" t="t" r="r" b="b"/>
              <a:pathLst>
                <a:path w="5234940" h="1050290">
                  <a:moveTo>
                    <a:pt x="0" y="175006"/>
                  </a:moveTo>
                  <a:lnTo>
                    <a:pt x="6251" y="128484"/>
                  </a:lnTo>
                  <a:lnTo>
                    <a:pt x="23894" y="86679"/>
                  </a:lnTo>
                  <a:lnTo>
                    <a:pt x="51260" y="51260"/>
                  </a:lnTo>
                  <a:lnTo>
                    <a:pt x="86679" y="23894"/>
                  </a:lnTo>
                  <a:lnTo>
                    <a:pt x="128484" y="6251"/>
                  </a:lnTo>
                  <a:lnTo>
                    <a:pt x="175006" y="0"/>
                  </a:lnTo>
                  <a:lnTo>
                    <a:pt x="5059934" y="0"/>
                  </a:lnTo>
                  <a:lnTo>
                    <a:pt x="5106455" y="6251"/>
                  </a:lnTo>
                  <a:lnTo>
                    <a:pt x="5148260" y="23894"/>
                  </a:lnTo>
                  <a:lnTo>
                    <a:pt x="5183679" y="51260"/>
                  </a:lnTo>
                  <a:lnTo>
                    <a:pt x="5211045" y="86679"/>
                  </a:lnTo>
                  <a:lnTo>
                    <a:pt x="5228688" y="128484"/>
                  </a:lnTo>
                  <a:lnTo>
                    <a:pt x="5234940" y="175006"/>
                  </a:lnTo>
                  <a:lnTo>
                    <a:pt x="5234940" y="875029"/>
                  </a:lnTo>
                  <a:lnTo>
                    <a:pt x="5228688" y="921551"/>
                  </a:lnTo>
                  <a:lnTo>
                    <a:pt x="5211045" y="963356"/>
                  </a:lnTo>
                  <a:lnTo>
                    <a:pt x="5183679" y="998775"/>
                  </a:lnTo>
                  <a:lnTo>
                    <a:pt x="5148260" y="1026141"/>
                  </a:lnTo>
                  <a:lnTo>
                    <a:pt x="5106455" y="1043784"/>
                  </a:lnTo>
                  <a:lnTo>
                    <a:pt x="5059934" y="1050035"/>
                  </a:lnTo>
                  <a:lnTo>
                    <a:pt x="175006" y="1050035"/>
                  </a:lnTo>
                  <a:lnTo>
                    <a:pt x="128484" y="1043784"/>
                  </a:lnTo>
                  <a:lnTo>
                    <a:pt x="86679" y="1026141"/>
                  </a:lnTo>
                  <a:lnTo>
                    <a:pt x="51260" y="998775"/>
                  </a:lnTo>
                  <a:lnTo>
                    <a:pt x="23894" y="963356"/>
                  </a:lnTo>
                  <a:lnTo>
                    <a:pt x="6251" y="921551"/>
                  </a:lnTo>
                  <a:lnTo>
                    <a:pt x="0" y="875029"/>
                  </a:lnTo>
                  <a:lnTo>
                    <a:pt x="0" y="175006"/>
                  </a:lnTo>
                  <a:close/>
                </a:path>
              </a:pathLst>
            </a:custGeom>
            <a:ln w="9143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7"/>
            <p:cNvSpPr/>
            <p:nvPr/>
          </p:nvSpPr>
          <p:spPr>
            <a:xfrm>
              <a:off x="477012" y="6594347"/>
              <a:ext cx="1264920" cy="1050290"/>
            </a:xfrm>
            <a:custGeom>
              <a:avLst/>
              <a:gdLst/>
              <a:ahLst/>
              <a:cxnLst/>
              <a:rect l="l" t="t" r="r" b="b"/>
              <a:pathLst>
                <a:path w="1264920" h="1050290">
                  <a:moveTo>
                    <a:pt x="1068197" y="0"/>
                  </a:moveTo>
                  <a:lnTo>
                    <a:pt x="0" y="0"/>
                  </a:lnTo>
                  <a:lnTo>
                    <a:pt x="0" y="1050035"/>
                  </a:lnTo>
                  <a:lnTo>
                    <a:pt x="1068197" y="1050035"/>
                  </a:lnTo>
                  <a:lnTo>
                    <a:pt x="1264920" y="525018"/>
                  </a:lnTo>
                  <a:lnTo>
                    <a:pt x="1068197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8"/>
            <p:cNvSpPr/>
            <p:nvPr/>
          </p:nvSpPr>
          <p:spPr>
            <a:xfrm>
              <a:off x="477012" y="6594347"/>
              <a:ext cx="1264920" cy="1050290"/>
            </a:xfrm>
            <a:custGeom>
              <a:avLst/>
              <a:gdLst/>
              <a:ahLst/>
              <a:cxnLst/>
              <a:rect l="l" t="t" r="r" b="b"/>
              <a:pathLst>
                <a:path w="1264920" h="1050290">
                  <a:moveTo>
                    <a:pt x="0" y="0"/>
                  </a:moveTo>
                  <a:lnTo>
                    <a:pt x="1068197" y="0"/>
                  </a:lnTo>
                  <a:lnTo>
                    <a:pt x="1264920" y="525018"/>
                  </a:lnTo>
                  <a:lnTo>
                    <a:pt x="1068197" y="1050035"/>
                  </a:lnTo>
                  <a:lnTo>
                    <a:pt x="0" y="10500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29"/>
          <p:cNvSpPr txBox="1"/>
          <p:nvPr/>
        </p:nvSpPr>
        <p:spPr>
          <a:xfrm>
            <a:off x="1993661" y="8895360"/>
            <a:ext cx="1368250" cy="628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분석을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sz="2000" b="1" spc="-8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왜</a:t>
            </a:r>
            <a:r>
              <a:rPr sz="2000" b="1" spc="-114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하는가?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9" name="object 30"/>
          <p:cNvSpPr txBox="1"/>
          <p:nvPr/>
        </p:nvSpPr>
        <p:spPr>
          <a:xfrm>
            <a:off x="3552069" y="8600582"/>
            <a:ext cx="6313101" cy="1251241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55"/>
              </a:spcBef>
              <a:buFont typeface="Webdings"/>
              <a:buChar char=""/>
              <a:tabLst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문제특성은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스몰과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빅이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동일하지만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접근방법의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6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변화필요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indent="-182880">
              <a:lnSpc>
                <a:spcPct val="100000"/>
              </a:lnSpc>
              <a:spcBef>
                <a:spcPts val="755"/>
              </a:spcBef>
              <a:buFont typeface="Webdings"/>
              <a:buChar char=""/>
              <a:tabLst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빅데이터는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완전히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새로운</a:t>
            </a:r>
            <a:r>
              <a:rPr sz="1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분석주제가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아니며,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marR="203200">
              <a:lnSpc>
                <a:spcPct val="110800"/>
              </a:lnSpc>
              <a:spcBef>
                <a:spcPts val="1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어제의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오늘도,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그리고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내일도 계속해서 나타남 분석결과에</a:t>
            </a:r>
            <a:r>
              <a:rPr sz="1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대한 해석과</a:t>
            </a:r>
            <a:r>
              <a:rPr sz="1600" b="1" spc="-6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액션방안이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중요함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0" name="object 31"/>
          <p:cNvSpPr/>
          <p:nvPr/>
        </p:nvSpPr>
        <p:spPr>
          <a:xfrm>
            <a:off x="1875351" y="7336320"/>
            <a:ext cx="283840" cy="294778"/>
          </a:xfrm>
          <a:custGeom>
            <a:avLst/>
            <a:gdLst/>
            <a:ahLst/>
            <a:cxnLst/>
            <a:rect l="l" t="t" r="r" b="b"/>
            <a:pathLst>
              <a:path w="253365" h="251460">
                <a:moveTo>
                  <a:pt x="252984" y="0"/>
                </a:moveTo>
                <a:lnTo>
                  <a:pt x="0" y="0"/>
                </a:lnTo>
                <a:lnTo>
                  <a:pt x="0" y="251460"/>
                </a:lnTo>
                <a:lnTo>
                  <a:pt x="252984" y="251460"/>
                </a:lnTo>
                <a:lnTo>
                  <a:pt x="2529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bject 32"/>
          <p:cNvSpPr txBox="1"/>
          <p:nvPr/>
        </p:nvSpPr>
        <p:spPr>
          <a:xfrm>
            <a:off x="1942733" y="7335723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33"/>
          <p:cNvSpPr/>
          <p:nvPr/>
        </p:nvSpPr>
        <p:spPr>
          <a:xfrm>
            <a:off x="1875351" y="5917811"/>
            <a:ext cx="283840" cy="297012"/>
          </a:xfrm>
          <a:custGeom>
            <a:avLst/>
            <a:gdLst/>
            <a:ahLst/>
            <a:cxnLst/>
            <a:rect l="l" t="t" r="r" b="b"/>
            <a:pathLst>
              <a:path w="253365" h="253364">
                <a:moveTo>
                  <a:pt x="252984" y="0"/>
                </a:moveTo>
                <a:lnTo>
                  <a:pt x="0" y="0"/>
                </a:lnTo>
                <a:lnTo>
                  <a:pt x="0" y="252984"/>
                </a:lnTo>
                <a:lnTo>
                  <a:pt x="252984" y="252984"/>
                </a:lnTo>
                <a:lnTo>
                  <a:pt x="2529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object 34"/>
          <p:cNvSpPr txBox="1"/>
          <p:nvPr/>
        </p:nvSpPr>
        <p:spPr>
          <a:xfrm>
            <a:off x="1942733" y="5917958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4" name="object 35"/>
          <p:cNvGrpSpPr/>
          <p:nvPr/>
        </p:nvGrpSpPr>
        <p:grpSpPr>
          <a:xfrm>
            <a:off x="1870016" y="8460860"/>
            <a:ext cx="294511" cy="308177"/>
            <a:chOff x="388429" y="6463093"/>
            <a:chExt cx="262890" cy="262890"/>
          </a:xfrm>
        </p:grpSpPr>
        <p:sp>
          <p:nvSpPr>
            <p:cNvPr id="65" name="object 36"/>
            <p:cNvSpPr/>
            <p:nvPr/>
          </p:nvSpPr>
          <p:spPr>
            <a:xfrm>
              <a:off x="393191" y="6467855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5" h="253365">
                  <a:moveTo>
                    <a:pt x="25298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252984" y="252984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37"/>
            <p:cNvSpPr/>
            <p:nvPr/>
          </p:nvSpPr>
          <p:spPr>
            <a:xfrm>
              <a:off x="393191" y="6467855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5" h="253365">
                  <a:moveTo>
                    <a:pt x="0" y="252984"/>
                  </a:moveTo>
                  <a:lnTo>
                    <a:pt x="252984" y="252984"/>
                  </a:lnTo>
                  <a:lnTo>
                    <a:pt x="252984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7" name="object 38"/>
          <p:cNvSpPr txBox="1"/>
          <p:nvPr/>
        </p:nvSpPr>
        <p:spPr>
          <a:xfrm>
            <a:off x="1942733" y="8467335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Malgun Gothic"/>
                <a:cs typeface="Malgun Gothic"/>
              </a:rPr>
              <a:t>3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3552069" y="8367150"/>
            <a:ext cx="4678024" cy="211407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1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63200" y="6004166"/>
            <a:ext cx="68490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무용론 프레임으로 해석과 액션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교육의 실제적 효과가 없음이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검증되었으므로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각급 대학의 교육과정운영과 의료기관의 관련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의료서비스의 전면 중단 폐기 근거로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활성화 프레임으로 해석과 액션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동양한의학에 비해 미국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교육과 실제 의료서비스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수준이 현저한 격차를 보이고 있으므로 이를 해소하기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위하여 대규모 연구개발비용 투자의 근거로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98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관점의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빅데이터는 제품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서비스와 이용자 확대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(Volume),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연관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파생 비즈니스에 적용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(Variety),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트렌드세터로서 전략적 기회를 선점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(Velocity)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8579" y="3602059"/>
            <a:ext cx="2811780" cy="2151887"/>
          </a:xfrm>
          <a:prstGeom prst="rect">
            <a:avLst/>
          </a:prstGeom>
        </p:spPr>
      </p:pic>
      <p:pic>
        <p:nvPicPr>
          <p:cNvPr id="75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3651" y="3797131"/>
            <a:ext cx="2223516" cy="1563624"/>
          </a:xfrm>
          <a:prstGeom prst="rect">
            <a:avLst/>
          </a:prstGeom>
        </p:spPr>
      </p:pic>
      <p:pic>
        <p:nvPicPr>
          <p:cNvPr id="79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338" y="5938352"/>
            <a:ext cx="2842260" cy="2173224"/>
          </a:xfrm>
          <a:prstGeom prst="rect">
            <a:avLst/>
          </a:prstGeom>
        </p:spPr>
      </p:pic>
      <p:pic>
        <p:nvPicPr>
          <p:cNvPr id="80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8222" y="6142568"/>
            <a:ext cx="2235708" cy="1566672"/>
          </a:xfrm>
          <a:prstGeom prst="rect">
            <a:avLst/>
          </a:prstGeom>
        </p:spPr>
      </p:pic>
      <p:sp>
        <p:nvSpPr>
          <p:cNvPr id="81" name="object 20"/>
          <p:cNvSpPr/>
          <p:nvPr/>
        </p:nvSpPr>
        <p:spPr>
          <a:xfrm>
            <a:off x="2323650" y="6137996"/>
            <a:ext cx="2245360" cy="1576070"/>
          </a:xfrm>
          <a:custGeom>
            <a:avLst/>
            <a:gdLst/>
            <a:ahLst/>
            <a:cxnLst/>
            <a:rect l="l" t="t" r="r" b="b"/>
            <a:pathLst>
              <a:path w="2245360" h="1576070">
                <a:moveTo>
                  <a:pt x="0" y="1575815"/>
                </a:moveTo>
                <a:lnTo>
                  <a:pt x="2244852" y="1575815"/>
                </a:lnTo>
                <a:lnTo>
                  <a:pt x="2244852" y="0"/>
                </a:lnTo>
                <a:lnTo>
                  <a:pt x="0" y="0"/>
                </a:lnTo>
                <a:lnTo>
                  <a:pt x="0" y="1575815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object 10"/>
          <p:cNvSpPr txBox="1"/>
          <p:nvPr/>
        </p:nvSpPr>
        <p:spPr>
          <a:xfrm>
            <a:off x="4195866" y="3294214"/>
            <a:ext cx="82898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아마존</a:t>
            </a:r>
            <a:r>
              <a:rPr sz="24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롱테일효과</a:t>
            </a:r>
            <a:r>
              <a:rPr lang="en-US"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제품·서비스와</a:t>
            </a:r>
            <a:r>
              <a:rPr sz="2400" b="1" spc="-11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이용자</a:t>
            </a:r>
            <a:r>
              <a:rPr sz="2400" b="1" spc="-9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확대(Volume)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3" name="object 12"/>
          <p:cNvSpPr/>
          <p:nvPr/>
        </p:nvSpPr>
        <p:spPr>
          <a:xfrm>
            <a:off x="2319080" y="3684355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object 15"/>
          <p:cNvSpPr txBox="1"/>
          <p:nvPr/>
        </p:nvSpPr>
        <p:spPr>
          <a:xfrm>
            <a:off x="2981967" y="5614244"/>
            <a:ext cx="1061634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페어캐스트</a:t>
            </a:r>
            <a:r>
              <a:rPr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항공권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가격추천</a:t>
            </a:r>
            <a:r>
              <a:rPr lang="en-US"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다양한</a:t>
            </a:r>
            <a:r>
              <a:rPr sz="2400" b="1" spc="-10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연관·파생</a:t>
            </a:r>
            <a:r>
              <a:rPr sz="2400" b="1" spc="-12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비즈니스에</a:t>
            </a:r>
            <a:r>
              <a:rPr sz="2400" b="1" spc="-10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적용(Variety)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8" name="object 17"/>
          <p:cNvSpPr/>
          <p:nvPr/>
        </p:nvSpPr>
        <p:spPr>
          <a:xfrm>
            <a:off x="2319078" y="6017600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21"/>
          <p:cNvSpPr txBox="1"/>
          <p:nvPr/>
        </p:nvSpPr>
        <p:spPr>
          <a:xfrm>
            <a:off x="3541522" y="7949742"/>
            <a:ext cx="9597565" cy="382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유유제약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멍치료제</a:t>
            </a:r>
            <a:r>
              <a:rPr lang="en-US"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트렌드세터로서</a:t>
            </a:r>
            <a:r>
              <a:rPr sz="2400" b="1" spc="-11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전략적</a:t>
            </a:r>
            <a:r>
              <a:rPr sz="2400" b="1" spc="-10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기회를</a:t>
            </a:r>
            <a:r>
              <a:rPr sz="2400" b="1" spc="-8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선점(Velocity)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6" name="object 25"/>
          <p:cNvSpPr/>
          <p:nvPr/>
        </p:nvSpPr>
        <p:spPr>
          <a:xfrm>
            <a:off x="2319078" y="8363897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1814" y="8269409"/>
            <a:ext cx="2845308" cy="2167128"/>
          </a:xfrm>
          <a:prstGeom prst="rect">
            <a:avLst/>
          </a:prstGeom>
        </p:spPr>
      </p:pic>
      <p:pic>
        <p:nvPicPr>
          <p:cNvPr id="88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06886" y="8464481"/>
            <a:ext cx="2257044" cy="15788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7639" y="3827542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매장선반보다 온라인에서는 디지털화로 진열 상품가지수가 늘어남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추천을 통해서 진정한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틈새상품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히트상품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경로에서 미 판매제품까지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특색제품구비에 대한 호감도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히트상품과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틈새제품을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같이 찾는 구매행동에 변화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67639" y="6145956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승객마다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가격은 천차만별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항공사는 예약부도 문제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전노선의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항공권 가격과 남은 날짜에 따라 팔린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가격분석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호텔룸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콘서트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레스토랑 티켓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땡처리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비즈니스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중고차 거래 등 제품차별성이 적고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가격이 동적인 비즈니스에 확대 적용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767639" y="8458386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소셜분석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 사람들은 멍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치료연고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존재자체를 잘 모름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멍이 발생하면 소고기와 계란 등 민간요법과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가린다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행위가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연관어로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여름이외에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겨울에도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버즈량이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많다는 것을 발견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어린아이용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부종완화제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제품에 대한 리포지셔닝으로 새로운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시장기회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6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1151572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48200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14" y="5942824"/>
            <a:ext cx="3265285" cy="62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데이터란 무엇인가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0299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7051" y="5942824"/>
            <a:ext cx="3567949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개념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575029" y="5828855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01872" y="5941417"/>
            <a:ext cx="2922957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빅데이터의 특성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4648200" y="7021671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5596297" y="7093178"/>
            <a:ext cx="3352738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스몰데이터와</a:t>
            </a: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비교</a:t>
            </a:r>
          </a:p>
        </p:txBody>
      </p:sp>
      <p:sp>
        <p:nvSpPr>
          <p:cNvPr id="15" name="Object 19"/>
          <p:cNvSpPr txBox="1"/>
          <p:nvPr/>
        </p:nvSpPr>
        <p:spPr>
          <a:xfrm>
            <a:off x="8840299" y="7046962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767051" y="7160931"/>
            <a:ext cx="3567949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데이터과학자 보다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해결사 되기</a:t>
            </a:r>
          </a:p>
        </p:txBody>
      </p:sp>
      <p:sp>
        <p:nvSpPr>
          <p:cNvPr id="17" name="Object 22"/>
          <p:cNvSpPr txBox="1"/>
          <p:nvPr/>
        </p:nvSpPr>
        <p:spPr>
          <a:xfrm>
            <a:off x="13575029" y="7046962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14501872" y="7159524"/>
            <a:ext cx="2922957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세상의 다양한 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분석자원들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4648200" y="8506097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5596296" y="8577604"/>
            <a:ext cx="3700103" cy="62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스몰데이터와</a:t>
            </a: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빅데이터의 비교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112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공통점과 차이점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빅데이터간의 공통점과 차이점에 대한 이해를 토대로 분석에 대한 다양한 견해를 파악할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6630"/>
              </p:ext>
            </p:extLst>
          </p:nvPr>
        </p:nvGraphicFramePr>
        <p:xfrm>
          <a:off x="913430" y="3389208"/>
          <a:ext cx="16279720" cy="6402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399">
                  <a:extLst>
                    <a:ext uri="{9D8B030D-6E8A-4147-A177-3AD203B41FA5}">
                      <a16:colId xmlns:a16="http://schemas.microsoft.com/office/drawing/2014/main" val="2417575878"/>
                    </a:ext>
                  </a:extLst>
                </a:gridCol>
                <a:gridCol w="6926225">
                  <a:extLst>
                    <a:ext uri="{9D8B030D-6E8A-4147-A177-3AD203B41FA5}">
                      <a16:colId xmlns:a16="http://schemas.microsoft.com/office/drawing/2014/main" val="2696484677"/>
                    </a:ext>
                  </a:extLst>
                </a:gridCol>
                <a:gridCol w="7462096">
                  <a:extLst>
                    <a:ext uri="{9D8B030D-6E8A-4147-A177-3AD203B41FA5}">
                      <a16:colId xmlns:a16="http://schemas.microsoft.com/office/drawing/2014/main" val="2731097801"/>
                    </a:ext>
                  </a:extLst>
                </a:gridCol>
              </a:tblGrid>
              <a:tr h="657234">
                <a:tc>
                  <a:txBody>
                    <a:bodyPr/>
                    <a:lstStyle/>
                    <a:p>
                      <a:pPr marL="2165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구분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95020" algn="l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lang="en-US" sz="2400" b="1" spc="-8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               </a:t>
                      </a:r>
                      <a:r>
                        <a:rPr sz="2400" b="1" spc="-80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스몰데이터</a:t>
                      </a:r>
                      <a:r>
                        <a:rPr sz="2400" b="1" spc="-6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2400" b="1" spc="-8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빅데이터</a:t>
                      </a:r>
                      <a:r>
                        <a:rPr sz="2400" b="1" spc="-7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43673"/>
                  </a:ext>
                </a:extLst>
              </a:tr>
              <a:tr h="1519061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000" b="1" spc="-9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목적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61594" lvl="0" indent="-286385">
                        <a:lnSpc>
                          <a:spcPct val="110800"/>
                        </a:lnSpc>
                        <a:spcBef>
                          <a:spcPts val="111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표본분석을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토대로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모집단의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추론하여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해석함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290830" marR="201930" lvl="0" indent="-286385">
                        <a:lnSpc>
                          <a:spcPct val="110800"/>
                        </a:lnSpc>
                        <a:spcBef>
                          <a:spcPts val="61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비교집단간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특성차이,조치수단 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효과차이 비교를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통해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관심대상 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집단·수단을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선별하는데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중점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409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407670" lvl="0" indent="-286385">
                        <a:lnSpc>
                          <a:spcPct val="110800"/>
                        </a:lnSpc>
                        <a:spcBef>
                          <a:spcPts val="111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대규모 데이터에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숨어있는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패턴을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발견하고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규칙을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도출함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291465" marR="251460" lvl="0" indent="-286385">
                        <a:lnSpc>
                          <a:spcPct val="110800"/>
                        </a:lnSpc>
                        <a:spcBef>
                          <a:spcPts val="615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도출된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규칙을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이용해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개별대상별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(고객·제품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등)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액션방안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마련에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중점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409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133117"/>
                  </a:ext>
                </a:extLst>
              </a:tr>
              <a:tr h="953764">
                <a:tc>
                  <a:txBody>
                    <a:bodyPr/>
                    <a:lstStyle/>
                    <a:p>
                      <a:pPr marL="216535" marR="136525" indent="-71755" algn="ctr">
                        <a:lnSpc>
                          <a:spcPct val="100000"/>
                        </a:lnSpc>
                      </a:pPr>
                      <a:r>
                        <a:rPr sz="2000" b="1" spc="-9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수집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61594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사용자를 대상으로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한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서베이나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포커스그룹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인터뷰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활용으로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상당한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조사기간이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수반됨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1496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대규모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내부거래처리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데이터,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음성, 동영상,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외부공공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소셜데이터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활용으로 실시간에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가까운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81613"/>
                  </a:ext>
                </a:extLst>
              </a:tr>
              <a:tr h="846987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 기법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144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254635" lvl="0" indent="-286385">
                        <a:lnSpc>
                          <a:spcPct val="110800"/>
                        </a:lnSpc>
                        <a:spcBef>
                          <a:spcPts val="87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기술통계 및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차이분석,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회귀분석,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구조방정식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추론통계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중심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112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21310" lvl="0" indent="-286385">
                        <a:lnSpc>
                          <a:spcPct val="111300"/>
                        </a:lnSpc>
                        <a:spcBef>
                          <a:spcPts val="7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군집분석,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연관분석,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분류분석,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예측분석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정형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및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텍스트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마이닝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기법이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추가됨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889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92218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 도구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933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0830" lvl="0" indent="-287020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전통적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SPSS,</a:t>
                      </a:r>
                      <a:r>
                        <a:rPr sz="2000" b="0" spc="-1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SAS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등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상용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통계분석</a:t>
                      </a:r>
                      <a:r>
                        <a:rPr lang="en-US"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패키지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793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1465" lvl="0" indent="-286385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R,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하둡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등의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오픈소스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 </a:t>
                      </a:r>
                      <a:r>
                        <a:rPr sz="2000" b="0" spc="-2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클라우드</a:t>
                      </a:r>
                      <a:r>
                        <a:rPr lang="en-US"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기반의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분석도구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793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25184"/>
                  </a:ext>
                </a:extLst>
              </a:tr>
              <a:tr h="954448">
                <a:tc>
                  <a:txBody>
                    <a:bodyPr/>
                    <a:lstStyle/>
                    <a:p>
                      <a:pPr marL="216535" algn="l">
                        <a:lnSpc>
                          <a:spcPct val="100000"/>
                        </a:lnSpc>
                      </a:pPr>
                      <a:r>
                        <a:rPr lang="ko-KR" altLang="en-US"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  적용 분야      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12827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제조,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금융,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유통,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관광,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보건,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행정,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국방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공공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 민간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전분야를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망라함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429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동일한 적용분야를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가지며,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보다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다양한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데이터소스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분석기법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활용으로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분석근거의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정확성과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예측력이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향상됨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32167"/>
                  </a:ext>
                </a:extLst>
              </a:tr>
              <a:tr h="865421">
                <a:tc>
                  <a:txBody>
                    <a:bodyPr/>
                    <a:lstStyle/>
                    <a:p>
                      <a:pPr marL="144780" marR="136525" indent="71120" algn="ctr">
                        <a:lnSpc>
                          <a:spcPct val="100000"/>
                        </a:lnSpc>
                      </a:pPr>
                      <a:r>
                        <a:rPr sz="2000" b="1" spc="-25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r>
                        <a:rPr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1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488950" lvl="0" indent="-286385">
                        <a:lnSpc>
                          <a:spcPct val="110800"/>
                        </a:lnSpc>
                        <a:spcBef>
                          <a:spcPts val="101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통계학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마이닝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전문가에게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의뢰를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분석: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Analysis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28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264795" lvl="0" indent="-286385">
                        <a:lnSpc>
                          <a:spcPct val="110800"/>
                        </a:lnSpc>
                        <a:spcBef>
                          <a:spcPts val="101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업무실무자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스스로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셀프분석을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의사결정에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활용: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Analytics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28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59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75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본질적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근본적 변화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환경에서의 데이터분석 특성 대비 빅데이터 환경에서는 다음과 같이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측면의 근본적인 변화가 나타남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133495" y="3618187"/>
            <a:ext cx="8538223" cy="5600525"/>
            <a:chOff x="-606290" y="11291571"/>
            <a:chExt cx="6643593" cy="2759978"/>
          </a:xfrm>
        </p:grpSpPr>
        <p:grpSp>
          <p:nvGrpSpPr>
            <p:cNvPr id="28" name="object 24"/>
            <p:cNvGrpSpPr/>
            <p:nvPr/>
          </p:nvGrpSpPr>
          <p:grpSpPr>
            <a:xfrm>
              <a:off x="-528820" y="11391900"/>
              <a:ext cx="2987675" cy="337820"/>
              <a:chOff x="301497" y="6281673"/>
              <a:chExt cx="2987675" cy="337820"/>
            </a:xfrm>
          </p:grpSpPr>
          <p:sp>
            <p:nvSpPr>
              <p:cNvPr id="29" name="object 25"/>
              <p:cNvSpPr/>
              <p:nvPr/>
            </p:nvSpPr>
            <p:spPr>
              <a:xfrm>
                <a:off x="307847" y="6288023"/>
                <a:ext cx="2974975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5120">
                    <a:moveTo>
                      <a:pt x="2920746" y="0"/>
                    </a:moveTo>
                    <a:lnTo>
                      <a:pt x="54102" y="0"/>
                    </a:lnTo>
                    <a:lnTo>
                      <a:pt x="33041" y="4256"/>
                    </a:lnTo>
                    <a:lnTo>
                      <a:pt x="15844" y="15859"/>
                    </a:lnTo>
                    <a:lnTo>
                      <a:pt x="4251" y="33057"/>
                    </a:lnTo>
                    <a:lnTo>
                      <a:pt x="0" y="54101"/>
                    </a:lnTo>
                    <a:lnTo>
                      <a:pt x="0" y="270510"/>
                    </a:lnTo>
                    <a:lnTo>
                      <a:pt x="4251" y="291554"/>
                    </a:lnTo>
                    <a:lnTo>
                      <a:pt x="15844" y="308752"/>
                    </a:lnTo>
                    <a:lnTo>
                      <a:pt x="33041" y="320355"/>
                    </a:lnTo>
                    <a:lnTo>
                      <a:pt x="54102" y="324612"/>
                    </a:lnTo>
                    <a:lnTo>
                      <a:pt x="2920746" y="324612"/>
                    </a:lnTo>
                    <a:lnTo>
                      <a:pt x="2941790" y="320355"/>
                    </a:lnTo>
                    <a:lnTo>
                      <a:pt x="2958988" y="308752"/>
                    </a:lnTo>
                    <a:lnTo>
                      <a:pt x="2970591" y="291554"/>
                    </a:lnTo>
                    <a:lnTo>
                      <a:pt x="2974848" y="270510"/>
                    </a:lnTo>
                    <a:lnTo>
                      <a:pt x="2974848" y="54101"/>
                    </a:lnTo>
                    <a:lnTo>
                      <a:pt x="2970591" y="33057"/>
                    </a:lnTo>
                    <a:lnTo>
                      <a:pt x="2958988" y="15859"/>
                    </a:lnTo>
                    <a:lnTo>
                      <a:pt x="2941790" y="4256"/>
                    </a:lnTo>
                    <a:lnTo>
                      <a:pt x="2920746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object 26"/>
              <p:cNvSpPr/>
              <p:nvPr/>
            </p:nvSpPr>
            <p:spPr>
              <a:xfrm>
                <a:off x="307847" y="6288023"/>
                <a:ext cx="2974975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5120">
                    <a:moveTo>
                      <a:pt x="0" y="54101"/>
                    </a:moveTo>
                    <a:lnTo>
                      <a:pt x="4251" y="33057"/>
                    </a:lnTo>
                    <a:lnTo>
                      <a:pt x="15844" y="15859"/>
                    </a:lnTo>
                    <a:lnTo>
                      <a:pt x="33041" y="4256"/>
                    </a:lnTo>
                    <a:lnTo>
                      <a:pt x="54102" y="0"/>
                    </a:lnTo>
                    <a:lnTo>
                      <a:pt x="2920746" y="0"/>
                    </a:lnTo>
                    <a:lnTo>
                      <a:pt x="2941790" y="4256"/>
                    </a:lnTo>
                    <a:lnTo>
                      <a:pt x="2958988" y="15859"/>
                    </a:lnTo>
                    <a:lnTo>
                      <a:pt x="2970591" y="33057"/>
                    </a:lnTo>
                    <a:lnTo>
                      <a:pt x="2974848" y="54101"/>
                    </a:lnTo>
                    <a:lnTo>
                      <a:pt x="2974848" y="270510"/>
                    </a:lnTo>
                    <a:lnTo>
                      <a:pt x="2970591" y="291554"/>
                    </a:lnTo>
                    <a:lnTo>
                      <a:pt x="2958988" y="308752"/>
                    </a:lnTo>
                    <a:lnTo>
                      <a:pt x="2941790" y="320355"/>
                    </a:lnTo>
                    <a:lnTo>
                      <a:pt x="2920746" y="324612"/>
                    </a:lnTo>
                    <a:lnTo>
                      <a:pt x="54102" y="324612"/>
                    </a:lnTo>
                    <a:lnTo>
                      <a:pt x="33041" y="320355"/>
                    </a:lnTo>
                    <a:lnTo>
                      <a:pt x="15844" y="308752"/>
                    </a:lnTo>
                    <a:lnTo>
                      <a:pt x="4251" y="291554"/>
                    </a:lnTo>
                    <a:lnTo>
                      <a:pt x="0" y="270510"/>
                    </a:lnTo>
                    <a:lnTo>
                      <a:pt x="0" y="54101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object 27"/>
            <p:cNvSpPr txBox="1"/>
            <p:nvPr/>
          </p:nvSpPr>
          <p:spPr>
            <a:xfrm>
              <a:off x="-206914" y="11493265"/>
              <a:ext cx="2641828" cy="1583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표본조사(sampling</a:t>
              </a:r>
              <a:r>
                <a:rPr sz="2000" b="1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3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survey)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32" name="object 28"/>
            <p:cNvGrpSpPr/>
            <p:nvPr/>
          </p:nvGrpSpPr>
          <p:grpSpPr>
            <a:xfrm>
              <a:off x="-606290" y="11291571"/>
              <a:ext cx="242570" cy="242570"/>
              <a:chOff x="224027" y="6181344"/>
              <a:chExt cx="242570" cy="242570"/>
            </a:xfrm>
          </p:grpSpPr>
          <p:sp>
            <p:nvSpPr>
              <p:cNvPr id="33" name="object 29"/>
              <p:cNvSpPr/>
              <p:nvPr/>
            </p:nvSpPr>
            <p:spPr>
              <a:xfrm>
                <a:off x="236981" y="6194298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8"/>
                    </a:lnTo>
                    <a:lnTo>
                      <a:pt x="216408" y="216408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object 30"/>
              <p:cNvSpPr/>
              <p:nvPr/>
            </p:nvSpPr>
            <p:spPr>
              <a:xfrm>
                <a:off x="236981" y="6194298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8"/>
                    </a:moveTo>
                    <a:lnTo>
                      <a:pt x="216408" y="216408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8"/>
                    </a:lnTo>
                    <a:close/>
                  </a:path>
                </a:pathLst>
              </a:custGeom>
              <a:ln w="25907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5" name="object 31"/>
            <p:cNvSpPr txBox="1"/>
            <p:nvPr/>
          </p:nvSpPr>
          <p:spPr>
            <a:xfrm>
              <a:off x="-598637" y="11370083"/>
              <a:ext cx="216535" cy="10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3340">
                <a:lnSpc>
                  <a:spcPts val="1635"/>
                </a:lnSpc>
              </a:pPr>
              <a:r>
                <a:rPr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2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36" name="object 32"/>
            <p:cNvGrpSpPr/>
            <p:nvPr/>
          </p:nvGrpSpPr>
          <p:grpSpPr>
            <a:xfrm>
              <a:off x="2965967" y="11392155"/>
              <a:ext cx="2699385" cy="337185"/>
              <a:chOff x="3796284" y="6281928"/>
              <a:chExt cx="2699385" cy="337185"/>
            </a:xfrm>
          </p:grpSpPr>
          <p:sp>
            <p:nvSpPr>
              <p:cNvPr id="37" name="object 33"/>
              <p:cNvSpPr/>
              <p:nvPr/>
            </p:nvSpPr>
            <p:spPr>
              <a:xfrm>
                <a:off x="3802380" y="6288024"/>
                <a:ext cx="26873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5120">
                    <a:moveTo>
                      <a:pt x="2632710" y="0"/>
                    </a:moveTo>
                    <a:lnTo>
                      <a:pt x="54102" y="0"/>
                    </a:lnTo>
                    <a:lnTo>
                      <a:pt x="33057" y="4256"/>
                    </a:lnTo>
                    <a:lnTo>
                      <a:pt x="15859" y="15859"/>
                    </a:lnTo>
                    <a:lnTo>
                      <a:pt x="4256" y="33057"/>
                    </a:lnTo>
                    <a:lnTo>
                      <a:pt x="0" y="54101"/>
                    </a:lnTo>
                    <a:lnTo>
                      <a:pt x="0" y="270510"/>
                    </a:lnTo>
                    <a:lnTo>
                      <a:pt x="4256" y="291554"/>
                    </a:lnTo>
                    <a:lnTo>
                      <a:pt x="15859" y="308752"/>
                    </a:lnTo>
                    <a:lnTo>
                      <a:pt x="33057" y="320355"/>
                    </a:lnTo>
                    <a:lnTo>
                      <a:pt x="54102" y="324612"/>
                    </a:lnTo>
                    <a:lnTo>
                      <a:pt x="2632710" y="324612"/>
                    </a:lnTo>
                    <a:lnTo>
                      <a:pt x="2653754" y="320355"/>
                    </a:lnTo>
                    <a:lnTo>
                      <a:pt x="2670952" y="308752"/>
                    </a:lnTo>
                    <a:lnTo>
                      <a:pt x="2682555" y="291554"/>
                    </a:lnTo>
                    <a:lnTo>
                      <a:pt x="2686812" y="270510"/>
                    </a:lnTo>
                    <a:lnTo>
                      <a:pt x="2686812" y="54101"/>
                    </a:lnTo>
                    <a:lnTo>
                      <a:pt x="2682555" y="33057"/>
                    </a:lnTo>
                    <a:lnTo>
                      <a:pt x="2670952" y="15859"/>
                    </a:lnTo>
                    <a:lnTo>
                      <a:pt x="2653754" y="4256"/>
                    </a:lnTo>
                    <a:lnTo>
                      <a:pt x="263271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object 34"/>
              <p:cNvSpPr/>
              <p:nvPr/>
            </p:nvSpPr>
            <p:spPr>
              <a:xfrm>
                <a:off x="3802380" y="6288024"/>
                <a:ext cx="26873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5120">
                    <a:moveTo>
                      <a:pt x="0" y="54101"/>
                    </a:moveTo>
                    <a:lnTo>
                      <a:pt x="4256" y="33057"/>
                    </a:lnTo>
                    <a:lnTo>
                      <a:pt x="15859" y="15859"/>
                    </a:lnTo>
                    <a:lnTo>
                      <a:pt x="33057" y="4256"/>
                    </a:lnTo>
                    <a:lnTo>
                      <a:pt x="54102" y="0"/>
                    </a:lnTo>
                    <a:lnTo>
                      <a:pt x="2632710" y="0"/>
                    </a:lnTo>
                    <a:lnTo>
                      <a:pt x="2653754" y="4256"/>
                    </a:lnTo>
                    <a:lnTo>
                      <a:pt x="2670952" y="15859"/>
                    </a:lnTo>
                    <a:lnTo>
                      <a:pt x="2682555" y="33057"/>
                    </a:lnTo>
                    <a:lnTo>
                      <a:pt x="2686812" y="54101"/>
                    </a:lnTo>
                    <a:lnTo>
                      <a:pt x="2686812" y="270510"/>
                    </a:lnTo>
                    <a:lnTo>
                      <a:pt x="2682555" y="291554"/>
                    </a:lnTo>
                    <a:lnTo>
                      <a:pt x="2670952" y="308752"/>
                    </a:lnTo>
                    <a:lnTo>
                      <a:pt x="2653754" y="320355"/>
                    </a:lnTo>
                    <a:lnTo>
                      <a:pt x="2632710" y="324612"/>
                    </a:lnTo>
                    <a:lnTo>
                      <a:pt x="54102" y="324612"/>
                    </a:lnTo>
                    <a:lnTo>
                      <a:pt x="33057" y="320355"/>
                    </a:lnTo>
                    <a:lnTo>
                      <a:pt x="15859" y="308752"/>
                    </a:lnTo>
                    <a:lnTo>
                      <a:pt x="4256" y="291554"/>
                    </a:lnTo>
                    <a:lnTo>
                      <a:pt x="0" y="270510"/>
                    </a:lnTo>
                    <a:lnTo>
                      <a:pt x="0" y="54101"/>
                    </a:lnTo>
                    <a:close/>
                  </a:path>
                </a:pathLst>
              </a:custGeom>
              <a:ln w="12191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9" name="object 35"/>
            <p:cNvSpPr txBox="1"/>
            <p:nvPr/>
          </p:nvSpPr>
          <p:spPr>
            <a:xfrm>
              <a:off x="2919525" y="11495189"/>
              <a:ext cx="3117778" cy="16326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89865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전수조사(population</a:t>
              </a:r>
              <a:r>
                <a:rPr sz="2000" b="1" spc="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census)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0" name="object 36"/>
            <p:cNvSpPr txBox="1"/>
            <p:nvPr/>
          </p:nvSpPr>
          <p:spPr>
            <a:xfrm>
              <a:off x="-495850" y="11818621"/>
              <a:ext cx="3039110" cy="17265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14795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통계학의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발전목표가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적은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보다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풍부한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결과를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얻기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위한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것이었음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102235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수집비용,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대용량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처리도구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비용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등에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부담이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됨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분석목표에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따라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수집하므로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질문이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바뀌면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다시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수집해야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함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4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활용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융통성이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떨어짐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1" name="object 37"/>
            <p:cNvSpPr txBox="1"/>
            <p:nvPr/>
          </p:nvSpPr>
          <p:spPr>
            <a:xfrm>
              <a:off x="2959617" y="11824462"/>
              <a:ext cx="2611120" cy="22270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34340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인터넷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등을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이용해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특정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사이트를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이용하는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사용자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전수조사가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334010" indent="-268605">
                <a:lnSpc>
                  <a:spcPct val="1101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샘플링이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주지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못하는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패턴이나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다양하게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제공해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모아서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상황에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질문을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통해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방식으로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재가공이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가능해짐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4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활용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융통성이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높음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2" name="object 38"/>
            <p:cNvSpPr/>
            <p:nvPr/>
          </p:nvSpPr>
          <p:spPr>
            <a:xfrm>
              <a:off x="2702315" y="11431779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71953" y="3656286"/>
            <a:ext cx="8063284" cy="5498650"/>
            <a:chOff x="971952" y="3656286"/>
            <a:chExt cx="6305209" cy="2978242"/>
          </a:xfrm>
        </p:grpSpPr>
        <p:grpSp>
          <p:nvGrpSpPr>
            <p:cNvPr id="10" name="object 10"/>
            <p:cNvGrpSpPr/>
            <p:nvPr/>
          </p:nvGrpSpPr>
          <p:grpSpPr>
            <a:xfrm>
              <a:off x="1049422" y="3756617"/>
              <a:ext cx="2987675" cy="335915"/>
              <a:chOff x="338074" y="2473198"/>
              <a:chExt cx="2987675" cy="33591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44424" y="2479548"/>
                <a:ext cx="2974975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2921000" y="0"/>
                    </a:moveTo>
                    <a:lnTo>
                      <a:pt x="53847" y="0"/>
                    </a:lnTo>
                    <a:lnTo>
                      <a:pt x="32886" y="4234"/>
                    </a:lnTo>
                    <a:lnTo>
                      <a:pt x="15770" y="15779"/>
                    </a:lnTo>
                    <a:lnTo>
                      <a:pt x="4231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1" y="290191"/>
                    </a:lnTo>
                    <a:lnTo>
                      <a:pt x="15770" y="307308"/>
                    </a:lnTo>
                    <a:lnTo>
                      <a:pt x="32886" y="318853"/>
                    </a:lnTo>
                    <a:lnTo>
                      <a:pt x="53847" y="323087"/>
                    </a:lnTo>
                    <a:lnTo>
                      <a:pt x="2921000" y="323087"/>
                    </a:lnTo>
                    <a:lnTo>
                      <a:pt x="2941951" y="318853"/>
                    </a:lnTo>
                    <a:lnTo>
                      <a:pt x="2959068" y="307308"/>
                    </a:lnTo>
                    <a:lnTo>
                      <a:pt x="2970613" y="290191"/>
                    </a:lnTo>
                    <a:lnTo>
                      <a:pt x="2974848" y="269240"/>
                    </a:lnTo>
                    <a:lnTo>
                      <a:pt x="2974848" y="53848"/>
                    </a:lnTo>
                    <a:lnTo>
                      <a:pt x="2970613" y="32896"/>
                    </a:lnTo>
                    <a:lnTo>
                      <a:pt x="2959068" y="15779"/>
                    </a:lnTo>
                    <a:lnTo>
                      <a:pt x="2941951" y="4234"/>
                    </a:lnTo>
                    <a:lnTo>
                      <a:pt x="292100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44424" y="2479548"/>
                <a:ext cx="2974975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0" y="53848"/>
                    </a:moveTo>
                    <a:lnTo>
                      <a:pt x="4231" y="32896"/>
                    </a:lnTo>
                    <a:lnTo>
                      <a:pt x="15770" y="15779"/>
                    </a:lnTo>
                    <a:lnTo>
                      <a:pt x="32886" y="4234"/>
                    </a:lnTo>
                    <a:lnTo>
                      <a:pt x="53847" y="0"/>
                    </a:lnTo>
                    <a:lnTo>
                      <a:pt x="2921000" y="0"/>
                    </a:lnTo>
                    <a:lnTo>
                      <a:pt x="2941951" y="4234"/>
                    </a:lnTo>
                    <a:lnTo>
                      <a:pt x="2959068" y="15779"/>
                    </a:lnTo>
                    <a:lnTo>
                      <a:pt x="2970613" y="32896"/>
                    </a:lnTo>
                    <a:lnTo>
                      <a:pt x="2974848" y="53848"/>
                    </a:lnTo>
                    <a:lnTo>
                      <a:pt x="2974848" y="269240"/>
                    </a:lnTo>
                    <a:lnTo>
                      <a:pt x="2970613" y="290191"/>
                    </a:lnTo>
                    <a:lnTo>
                      <a:pt x="2959068" y="307308"/>
                    </a:lnTo>
                    <a:lnTo>
                      <a:pt x="2941951" y="318853"/>
                    </a:lnTo>
                    <a:lnTo>
                      <a:pt x="2921000" y="323087"/>
                    </a:lnTo>
                    <a:lnTo>
                      <a:pt x="53847" y="323087"/>
                    </a:lnTo>
                    <a:lnTo>
                      <a:pt x="32886" y="318853"/>
                    </a:lnTo>
                    <a:lnTo>
                      <a:pt x="15770" y="307308"/>
                    </a:lnTo>
                    <a:lnTo>
                      <a:pt x="4231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1526306" y="3854038"/>
              <a:ext cx="2341451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사전처리(pre-</a:t>
              </a:r>
              <a:r>
                <a:rPr sz="2000" b="1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processing)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971952" y="3656286"/>
              <a:ext cx="242570" cy="242570"/>
              <a:chOff x="260604" y="2372867"/>
              <a:chExt cx="242570" cy="24257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7"/>
                    </a:lnTo>
                    <a:lnTo>
                      <a:pt x="216408" y="216407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object 16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7"/>
                    </a:moveTo>
                    <a:lnTo>
                      <a:pt x="216408" y="216407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7"/>
                    </a:lnTo>
                    <a:close/>
                  </a:path>
                </a:pathLst>
              </a:custGeom>
              <a:ln w="25908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object 17"/>
            <p:cNvSpPr txBox="1"/>
            <p:nvPr/>
          </p:nvSpPr>
          <p:spPr>
            <a:xfrm>
              <a:off x="996622" y="3749821"/>
              <a:ext cx="216535" cy="113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2705">
                <a:lnSpc>
                  <a:spcPts val="1630"/>
                </a:lnSpc>
              </a:pPr>
              <a:r>
                <a:rPr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22" name="object 18"/>
            <p:cNvGrpSpPr/>
            <p:nvPr/>
          </p:nvGrpSpPr>
          <p:grpSpPr>
            <a:xfrm>
              <a:off x="4507632" y="3756870"/>
              <a:ext cx="2699385" cy="335280"/>
              <a:chOff x="3796284" y="2473451"/>
              <a:chExt cx="2699385" cy="335280"/>
            </a:xfrm>
          </p:grpSpPr>
          <p:sp>
            <p:nvSpPr>
              <p:cNvPr id="23" name="object 19"/>
              <p:cNvSpPr/>
              <p:nvPr/>
            </p:nvSpPr>
            <p:spPr>
              <a:xfrm>
                <a:off x="3802380" y="2479547"/>
                <a:ext cx="2687320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2632964" y="0"/>
                    </a:moveTo>
                    <a:lnTo>
                      <a:pt x="53848" y="0"/>
                    </a:lnTo>
                    <a:lnTo>
                      <a:pt x="32896" y="4234"/>
                    </a:lnTo>
                    <a:lnTo>
                      <a:pt x="15779" y="15779"/>
                    </a:lnTo>
                    <a:lnTo>
                      <a:pt x="4234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4" y="290191"/>
                    </a:lnTo>
                    <a:lnTo>
                      <a:pt x="15779" y="307308"/>
                    </a:lnTo>
                    <a:lnTo>
                      <a:pt x="32896" y="318853"/>
                    </a:lnTo>
                    <a:lnTo>
                      <a:pt x="53848" y="323087"/>
                    </a:lnTo>
                    <a:lnTo>
                      <a:pt x="2632964" y="323087"/>
                    </a:lnTo>
                    <a:lnTo>
                      <a:pt x="2653915" y="318853"/>
                    </a:lnTo>
                    <a:lnTo>
                      <a:pt x="2671032" y="307308"/>
                    </a:lnTo>
                    <a:lnTo>
                      <a:pt x="2682577" y="290191"/>
                    </a:lnTo>
                    <a:lnTo>
                      <a:pt x="2686812" y="269240"/>
                    </a:lnTo>
                    <a:lnTo>
                      <a:pt x="2686812" y="53848"/>
                    </a:lnTo>
                    <a:lnTo>
                      <a:pt x="2682577" y="32896"/>
                    </a:lnTo>
                    <a:lnTo>
                      <a:pt x="2671032" y="15779"/>
                    </a:lnTo>
                    <a:lnTo>
                      <a:pt x="2653915" y="4234"/>
                    </a:lnTo>
                    <a:lnTo>
                      <a:pt x="2632964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object 20"/>
              <p:cNvSpPr/>
              <p:nvPr/>
            </p:nvSpPr>
            <p:spPr>
              <a:xfrm>
                <a:off x="3802380" y="2479547"/>
                <a:ext cx="2687320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0" y="53848"/>
                    </a:moveTo>
                    <a:lnTo>
                      <a:pt x="4234" y="32896"/>
                    </a:lnTo>
                    <a:lnTo>
                      <a:pt x="15779" y="15779"/>
                    </a:lnTo>
                    <a:lnTo>
                      <a:pt x="32896" y="4234"/>
                    </a:lnTo>
                    <a:lnTo>
                      <a:pt x="53848" y="0"/>
                    </a:lnTo>
                    <a:lnTo>
                      <a:pt x="2632964" y="0"/>
                    </a:lnTo>
                    <a:lnTo>
                      <a:pt x="2653915" y="4234"/>
                    </a:lnTo>
                    <a:lnTo>
                      <a:pt x="2671032" y="15779"/>
                    </a:lnTo>
                    <a:lnTo>
                      <a:pt x="2682577" y="32896"/>
                    </a:lnTo>
                    <a:lnTo>
                      <a:pt x="2686812" y="53848"/>
                    </a:lnTo>
                    <a:lnTo>
                      <a:pt x="2686812" y="269240"/>
                    </a:lnTo>
                    <a:lnTo>
                      <a:pt x="2682577" y="290191"/>
                    </a:lnTo>
                    <a:lnTo>
                      <a:pt x="2671032" y="307308"/>
                    </a:lnTo>
                    <a:lnTo>
                      <a:pt x="2653915" y="318853"/>
                    </a:lnTo>
                    <a:lnTo>
                      <a:pt x="2632964" y="323087"/>
                    </a:lnTo>
                    <a:lnTo>
                      <a:pt x="53848" y="323087"/>
                    </a:lnTo>
                    <a:lnTo>
                      <a:pt x="32896" y="318853"/>
                    </a:lnTo>
                    <a:lnTo>
                      <a:pt x="15779" y="307308"/>
                    </a:lnTo>
                    <a:lnTo>
                      <a:pt x="4234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object 21"/>
            <p:cNvSpPr txBox="1"/>
            <p:nvPr/>
          </p:nvSpPr>
          <p:spPr>
            <a:xfrm>
              <a:off x="4606351" y="3854038"/>
              <a:ext cx="2670810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27025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사후처리(pro-</a:t>
              </a:r>
              <a:r>
                <a:rPr sz="2000" b="1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processing)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1045815" y="4124282"/>
              <a:ext cx="3081655" cy="25102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33337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쏟아지는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정보의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양이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정보관리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시스템의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한계를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넘어섬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수집하고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불필요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버려 </a:t>
              </a:r>
              <a:r>
                <a:rPr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시스템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효율성</a:t>
              </a:r>
              <a:r>
                <a:rPr 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강화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9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가치가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있을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것이라고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정해진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특정한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모아서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처리함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사전에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표준화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포맷으로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인쇄된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문서를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통해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20065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개개인의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특수상황을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반영하는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세부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정보수집은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포기해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관리비용을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줄임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5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사용자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로그데이터에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관심을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가지지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않음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4501282" y="4130377"/>
              <a:ext cx="2467610" cy="13183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많은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모으고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그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방식으로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조합해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숨은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찾아냄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구글은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광고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매칭해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세계적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기업으로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성장함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3" name="object 39"/>
            <p:cNvSpPr/>
            <p:nvPr/>
          </p:nvSpPr>
          <p:spPr>
            <a:xfrm>
              <a:off x="4243980" y="4060146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00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본질적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근본적 변화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환경에서의 데이터분석 특성 대비 빅데이터 환경에서는 다음과 같이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측면의 근본적인 변화가 나타남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object 24"/>
          <p:cNvGrpSpPr/>
          <p:nvPr/>
        </p:nvGrpSpPr>
        <p:grpSpPr>
          <a:xfrm>
            <a:off x="9233058" y="3821773"/>
            <a:ext cx="3101177" cy="685502"/>
            <a:chOff x="301497" y="6281673"/>
            <a:chExt cx="2987675" cy="337820"/>
          </a:xfrm>
        </p:grpSpPr>
        <p:sp>
          <p:nvSpPr>
            <p:cNvPr id="29" name="object 25"/>
            <p:cNvSpPr/>
            <p:nvPr/>
          </p:nvSpPr>
          <p:spPr>
            <a:xfrm>
              <a:off x="307847" y="6288023"/>
              <a:ext cx="2974975" cy="325120"/>
            </a:xfrm>
            <a:custGeom>
              <a:avLst/>
              <a:gdLst/>
              <a:ahLst/>
              <a:cxnLst/>
              <a:rect l="l" t="t" r="r" b="b"/>
              <a:pathLst>
                <a:path w="2974975" h="325120">
                  <a:moveTo>
                    <a:pt x="2920746" y="0"/>
                  </a:moveTo>
                  <a:lnTo>
                    <a:pt x="54102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1"/>
                  </a:lnTo>
                  <a:lnTo>
                    <a:pt x="0" y="270510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2" y="324612"/>
                  </a:lnTo>
                  <a:lnTo>
                    <a:pt x="2920746" y="324612"/>
                  </a:lnTo>
                  <a:lnTo>
                    <a:pt x="2941790" y="320355"/>
                  </a:lnTo>
                  <a:lnTo>
                    <a:pt x="2958988" y="308752"/>
                  </a:lnTo>
                  <a:lnTo>
                    <a:pt x="2970591" y="291554"/>
                  </a:lnTo>
                  <a:lnTo>
                    <a:pt x="2974848" y="270510"/>
                  </a:lnTo>
                  <a:lnTo>
                    <a:pt x="2974848" y="54101"/>
                  </a:lnTo>
                  <a:lnTo>
                    <a:pt x="2970591" y="33057"/>
                  </a:lnTo>
                  <a:lnTo>
                    <a:pt x="2958988" y="15859"/>
                  </a:lnTo>
                  <a:lnTo>
                    <a:pt x="2941790" y="4256"/>
                  </a:lnTo>
                  <a:lnTo>
                    <a:pt x="2920746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307847" y="6288023"/>
              <a:ext cx="2974975" cy="325120"/>
            </a:xfrm>
            <a:custGeom>
              <a:avLst/>
              <a:gdLst/>
              <a:ahLst/>
              <a:cxnLst/>
              <a:rect l="l" t="t" r="r" b="b"/>
              <a:pathLst>
                <a:path w="2974975" h="325120">
                  <a:moveTo>
                    <a:pt x="0" y="54101"/>
                  </a:moveTo>
                  <a:lnTo>
                    <a:pt x="4251" y="33057"/>
                  </a:lnTo>
                  <a:lnTo>
                    <a:pt x="15844" y="15859"/>
                  </a:lnTo>
                  <a:lnTo>
                    <a:pt x="33041" y="4256"/>
                  </a:lnTo>
                  <a:lnTo>
                    <a:pt x="54102" y="0"/>
                  </a:lnTo>
                  <a:lnTo>
                    <a:pt x="2920746" y="0"/>
                  </a:lnTo>
                  <a:lnTo>
                    <a:pt x="2941790" y="4256"/>
                  </a:lnTo>
                  <a:lnTo>
                    <a:pt x="2958988" y="15859"/>
                  </a:lnTo>
                  <a:lnTo>
                    <a:pt x="2970591" y="33057"/>
                  </a:lnTo>
                  <a:lnTo>
                    <a:pt x="2974848" y="54101"/>
                  </a:lnTo>
                  <a:lnTo>
                    <a:pt x="2974848" y="270510"/>
                  </a:lnTo>
                  <a:lnTo>
                    <a:pt x="2970591" y="291554"/>
                  </a:lnTo>
                  <a:lnTo>
                    <a:pt x="2958988" y="308752"/>
                  </a:lnTo>
                  <a:lnTo>
                    <a:pt x="2941790" y="320355"/>
                  </a:lnTo>
                  <a:lnTo>
                    <a:pt x="2920746" y="324612"/>
                  </a:lnTo>
                  <a:lnTo>
                    <a:pt x="54102" y="324612"/>
                  </a:lnTo>
                  <a:lnTo>
                    <a:pt x="33041" y="320355"/>
                  </a:lnTo>
                  <a:lnTo>
                    <a:pt x="15844" y="308752"/>
                  </a:lnTo>
                  <a:lnTo>
                    <a:pt x="4251" y="291554"/>
                  </a:lnTo>
                  <a:lnTo>
                    <a:pt x="0" y="270510"/>
                  </a:lnTo>
                  <a:lnTo>
                    <a:pt x="0" y="54101"/>
                  </a:lnTo>
                  <a:close/>
                </a:path>
              </a:pathLst>
            </a:custGeom>
            <a:ln w="1219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object 27"/>
          <p:cNvSpPr txBox="1"/>
          <p:nvPr/>
        </p:nvSpPr>
        <p:spPr>
          <a:xfrm>
            <a:off x="9646766" y="4027462"/>
            <a:ext cx="2742191" cy="321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인과관계</a:t>
            </a:r>
            <a:r>
              <a:rPr lang="en-US" altLang="ko-KR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causation)</a:t>
            </a:r>
          </a:p>
        </p:txBody>
      </p:sp>
      <p:grpSp>
        <p:nvGrpSpPr>
          <p:cNvPr id="32" name="object 28"/>
          <p:cNvGrpSpPr/>
          <p:nvPr/>
        </p:nvGrpSpPr>
        <p:grpSpPr>
          <a:xfrm>
            <a:off x="9133495" y="3618186"/>
            <a:ext cx="311746" cy="492221"/>
            <a:chOff x="224027" y="6181344"/>
            <a:chExt cx="242570" cy="242570"/>
          </a:xfrm>
        </p:grpSpPr>
        <p:sp>
          <p:nvSpPr>
            <p:cNvPr id="33" name="object 29"/>
            <p:cNvSpPr/>
            <p:nvPr/>
          </p:nvSpPr>
          <p:spPr>
            <a:xfrm>
              <a:off x="236981" y="61942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236981" y="61942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25907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object 31"/>
          <p:cNvSpPr txBox="1"/>
          <p:nvPr/>
        </p:nvSpPr>
        <p:spPr>
          <a:xfrm>
            <a:off x="9143330" y="3777502"/>
            <a:ext cx="278287" cy="209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1635"/>
              </a:lnSpc>
            </a:pPr>
            <a:r>
              <a:rPr lang="en-US" sz="2000" b="1" spc="35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endParaRPr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36" name="object 32"/>
          <p:cNvGrpSpPr/>
          <p:nvPr/>
        </p:nvGrpSpPr>
        <p:grpSpPr>
          <a:xfrm>
            <a:off x="12796074" y="3822290"/>
            <a:ext cx="4397620" cy="684213"/>
            <a:chOff x="3796284" y="6281928"/>
            <a:chExt cx="2699385" cy="337185"/>
          </a:xfrm>
        </p:grpSpPr>
        <p:sp>
          <p:nvSpPr>
            <p:cNvPr id="37" name="object 33"/>
            <p:cNvSpPr/>
            <p:nvPr/>
          </p:nvSpPr>
          <p:spPr>
            <a:xfrm>
              <a:off x="3802380" y="6288024"/>
              <a:ext cx="2687320" cy="325120"/>
            </a:xfrm>
            <a:custGeom>
              <a:avLst/>
              <a:gdLst/>
              <a:ahLst/>
              <a:cxnLst/>
              <a:rect l="l" t="t" r="r" b="b"/>
              <a:pathLst>
                <a:path w="2687320" h="325120">
                  <a:moveTo>
                    <a:pt x="2632710" y="0"/>
                  </a:moveTo>
                  <a:lnTo>
                    <a:pt x="54102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1"/>
                  </a:lnTo>
                  <a:lnTo>
                    <a:pt x="0" y="270510"/>
                  </a:lnTo>
                  <a:lnTo>
                    <a:pt x="4256" y="291554"/>
                  </a:lnTo>
                  <a:lnTo>
                    <a:pt x="15859" y="308752"/>
                  </a:lnTo>
                  <a:lnTo>
                    <a:pt x="33057" y="320355"/>
                  </a:lnTo>
                  <a:lnTo>
                    <a:pt x="54102" y="324612"/>
                  </a:lnTo>
                  <a:lnTo>
                    <a:pt x="2632710" y="324612"/>
                  </a:lnTo>
                  <a:lnTo>
                    <a:pt x="2653754" y="320355"/>
                  </a:lnTo>
                  <a:lnTo>
                    <a:pt x="2670952" y="308752"/>
                  </a:lnTo>
                  <a:lnTo>
                    <a:pt x="2682555" y="291554"/>
                  </a:lnTo>
                  <a:lnTo>
                    <a:pt x="2686812" y="270510"/>
                  </a:lnTo>
                  <a:lnTo>
                    <a:pt x="2686812" y="54101"/>
                  </a:lnTo>
                  <a:lnTo>
                    <a:pt x="2682555" y="33057"/>
                  </a:lnTo>
                  <a:lnTo>
                    <a:pt x="2670952" y="15859"/>
                  </a:lnTo>
                  <a:lnTo>
                    <a:pt x="2653754" y="4256"/>
                  </a:lnTo>
                  <a:lnTo>
                    <a:pt x="263271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3802380" y="6288024"/>
              <a:ext cx="2687320" cy="325120"/>
            </a:xfrm>
            <a:custGeom>
              <a:avLst/>
              <a:gdLst/>
              <a:ahLst/>
              <a:cxnLst/>
              <a:rect l="l" t="t" r="r" b="b"/>
              <a:pathLst>
                <a:path w="2687320" h="325120">
                  <a:moveTo>
                    <a:pt x="0" y="54101"/>
                  </a:moveTo>
                  <a:lnTo>
                    <a:pt x="4256" y="33057"/>
                  </a:lnTo>
                  <a:lnTo>
                    <a:pt x="15859" y="15859"/>
                  </a:lnTo>
                  <a:lnTo>
                    <a:pt x="33057" y="4256"/>
                  </a:lnTo>
                  <a:lnTo>
                    <a:pt x="54102" y="0"/>
                  </a:lnTo>
                  <a:lnTo>
                    <a:pt x="2632710" y="0"/>
                  </a:lnTo>
                  <a:lnTo>
                    <a:pt x="2653754" y="4256"/>
                  </a:lnTo>
                  <a:lnTo>
                    <a:pt x="2670952" y="15859"/>
                  </a:lnTo>
                  <a:lnTo>
                    <a:pt x="2682555" y="33057"/>
                  </a:lnTo>
                  <a:lnTo>
                    <a:pt x="2686812" y="54101"/>
                  </a:lnTo>
                  <a:lnTo>
                    <a:pt x="2686812" y="270510"/>
                  </a:lnTo>
                  <a:lnTo>
                    <a:pt x="2682555" y="291554"/>
                  </a:lnTo>
                  <a:lnTo>
                    <a:pt x="2670952" y="308752"/>
                  </a:lnTo>
                  <a:lnTo>
                    <a:pt x="2653754" y="320355"/>
                  </a:lnTo>
                  <a:lnTo>
                    <a:pt x="2632710" y="324612"/>
                  </a:lnTo>
                  <a:lnTo>
                    <a:pt x="54102" y="324612"/>
                  </a:lnTo>
                  <a:lnTo>
                    <a:pt x="33057" y="320355"/>
                  </a:lnTo>
                  <a:lnTo>
                    <a:pt x="15859" y="308752"/>
                  </a:lnTo>
                  <a:lnTo>
                    <a:pt x="4256" y="291554"/>
                  </a:lnTo>
                  <a:lnTo>
                    <a:pt x="0" y="270510"/>
                  </a:lnTo>
                  <a:lnTo>
                    <a:pt x="0" y="54101"/>
                  </a:lnTo>
                  <a:close/>
                </a:path>
              </a:pathLst>
            </a:custGeom>
            <a:ln w="1219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object 35"/>
          <p:cNvSpPr txBox="1"/>
          <p:nvPr/>
        </p:nvSpPr>
        <p:spPr>
          <a:xfrm>
            <a:off x="13664807" y="4031366"/>
            <a:ext cx="4006911" cy="3312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상관관계</a:t>
            </a:r>
            <a:r>
              <a:rPr lang="en-US" altLang="ko-KR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correlation)</a:t>
            </a:r>
          </a:p>
        </p:txBody>
      </p:sp>
      <p:sp>
        <p:nvSpPr>
          <p:cNvPr id="40" name="object 36"/>
          <p:cNvSpPr txBox="1"/>
          <p:nvPr/>
        </p:nvSpPr>
        <p:spPr>
          <a:xfrm>
            <a:off x="9275430" y="4687672"/>
            <a:ext cx="3221370" cy="5129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 </a:t>
            </a: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수집비용이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매우 비싸 이론에 기초한 </a:t>
            </a: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변인결정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엄격한 실험을 통한 정제된 데이터 획득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정교한 인과관계 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(causation)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를 찾음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특정 현상이 일어나는 이유와 과정을 설명하려고 함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이론의 종말처럼 인과관계가 완전히 불필요한 것은 아님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변인들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간의 인과관계를 많이 알수록 현상에 대한 이해와 폭이 깊어짐</a:t>
            </a:r>
          </a:p>
        </p:txBody>
      </p:sp>
      <p:sp>
        <p:nvSpPr>
          <p:cNvPr id="41" name="object 37"/>
          <p:cNvSpPr txBox="1"/>
          <p:nvPr/>
        </p:nvSpPr>
        <p:spPr>
          <a:xfrm>
            <a:off x="12806005" y="4699524"/>
            <a:ext cx="5100995" cy="526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데이터획득비용이 기하급수적으로 감소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모든 곳에서 데이터가 넘쳐남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인과관계 규명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이유를 몰라도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)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없이 상관관계 로 비즈니스를 성공적으로 이끌 수 있음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상관관계 분석이 주는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인사이트가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인과관계에 의한 미래예측을 점점 더 압도하게 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신속한 의사결정을 원하는 비즈니스에서 실시간 상관관계 분석에서 도출된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인사이트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바탕으로 수익창출가능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독감확산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경로예측에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해당 키워드의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검색빈도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증감을 살펴보는 정도로 충분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특정 지표의 변화가 주가와 밀접한 상관관계가 있으면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신속히 거래해 이익을 취하는게 중요함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인과관계 분석은 타이밍을 놓치게 되어 주식거래 목적에 부합하지 않음</a:t>
            </a:r>
          </a:p>
        </p:txBody>
      </p:sp>
      <p:sp>
        <p:nvSpPr>
          <p:cNvPr id="42" name="object 38"/>
          <p:cNvSpPr/>
          <p:nvPr/>
        </p:nvSpPr>
        <p:spPr>
          <a:xfrm>
            <a:off x="12496800" y="4701789"/>
            <a:ext cx="231770" cy="5115491"/>
          </a:xfrm>
          <a:custGeom>
            <a:avLst/>
            <a:gdLst/>
            <a:ahLst/>
            <a:cxnLst/>
            <a:rect l="l" t="t" r="r" b="b"/>
            <a:pathLst>
              <a:path w="180339" h="2520950">
                <a:moveTo>
                  <a:pt x="0" y="0"/>
                </a:moveTo>
                <a:lnTo>
                  <a:pt x="0" y="2520696"/>
                </a:lnTo>
                <a:lnTo>
                  <a:pt x="179831" y="126034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953" y="3656287"/>
            <a:ext cx="8101384" cy="6030560"/>
            <a:chOff x="971952" y="3656286"/>
            <a:chExt cx="6335002" cy="3266341"/>
          </a:xfrm>
        </p:grpSpPr>
        <p:grpSp>
          <p:nvGrpSpPr>
            <p:cNvPr id="10" name="object 10"/>
            <p:cNvGrpSpPr/>
            <p:nvPr/>
          </p:nvGrpSpPr>
          <p:grpSpPr>
            <a:xfrm>
              <a:off x="1055772" y="3762967"/>
              <a:ext cx="2311151" cy="323215"/>
              <a:chOff x="344424" y="2479548"/>
              <a:chExt cx="2311151" cy="32321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44424" y="2479548"/>
                <a:ext cx="2311151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2921000" y="0"/>
                    </a:moveTo>
                    <a:lnTo>
                      <a:pt x="53847" y="0"/>
                    </a:lnTo>
                    <a:lnTo>
                      <a:pt x="32886" y="4234"/>
                    </a:lnTo>
                    <a:lnTo>
                      <a:pt x="15770" y="15779"/>
                    </a:lnTo>
                    <a:lnTo>
                      <a:pt x="4231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1" y="290191"/>
                    </a:lnTo>
                    <a:lnTo>
                      <a:pt x="15770" y="307308"/>
                    </a:lnTo>
                    <a:lnTo>
                      <a:pt x="32886" y="318853"/>
                    </a:lnTo>
                    <a:lnTo>
                      <a:pt x="53847" y="323087"/>
                    </a:lnTo>
                    <a:lnTo>
                      <a:pt x="2921000" y="323087"/>
                    </a:lnTo>
                    <a:lnTo>
                      <a:pt x="2941951" y="318853"/>
                    </a:lnTo>
                    <a:lnTo>
                      <a:pt x="2959068" y="307308"/>
                    </a:lnTo>
                    <a:lnTo>
                      <a:pt x="2970613" y="290191"/>
                    </a:lnTo>
                    <a:lnTo>
                      <a:pt x="2974848" y="269240"/>
                    </a:lnTo>
                    <a:lnTo>
                      <a:pt x="2974848" y="53848"/>
                    </a:lnTo>
                    <a:lnTo>
                      <a:pt x="2970613" y="32896"/>
                    </a:lnTo>
                    <a:lnTo>
                      <a:pt x="2959068" y="15779"/>
                    </a:lnTo>
                    <a:lnTo>
                      <a:pt x="2941951" y="4234"/>
                    </a:lnTo>
                    <a:lnTo>
                      <a:pt x="292100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44424" y="2479548"/>
                <a:ext cx="2311151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0" y="53848"/>
                    </a:moveTo>
                    <a:lnTo>
                      <a:pt x="4231" y="32896"/>
                    </a:lnTo>
                    <a:lnTo>
                      <a:pt x="15770" y="15779"/>
                    </a:lnTo>
                    <a:lnTo>
                      <a:pt x="32886" y="4234"/>
                    </a:lnTo>
                    <a:lnTo>
                      <a:pt x="53847" y="0"/>
                    </a:lnTo>
                    <a:lnTo>
                      <a:pt x="2921000" y="0"/>
                    </a:lnTo>
                    <a:lnTo>
                      <a:pt x="2941951" y="4234"/>
                    </a:lnTo>
                    <a:lnTo>
                      <a:pt x="2959068" y="15779"/>
                    </a:lnTo>
                    <a:lnTo>
                      <a:pt x="2970613" y="32896"/>
                    </a:lnTo>
                    <a:lnTo>
                      <a:pt x="2974848" y="53848"/>
                    </a:lnTo>
                    <a:lnTo>
                      <a:pt x="2974848" y="269240"/>
                    </a:lnTo>
                    <a:lnTo>
                      <a:pt x="2970613" y="290191"/>
                    </a:lnTo>
                    <a:lnTo>
                      <a:pt x="2959068" y="307308"/>
                    </a:lnTo>
                    <a:lnTo>
                      <a:pt x="2941951" y="318853"/>
                    </a:lnTo>
                    <a:lnTo>
                      <a:pt x="2921000" y="323087"/>
                    </a:lnTo>
                    <a:lnTo>
                      <a:pt x="53847" y="323087"/>
                    </a:lnTo>
                    <a:lnTo>
                      <a:pt x="32886" y="318853"/>
                    </a:lnTo>
                    <a:lnTo>
                      <a:pt x="15770" y="307308"/>
                    </a:lnTo>
                    <a:lnTo>
                      <a:pt x="4231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1526307" y="3854038"/>
              <a:ext cx="1818989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질</a:t>
              </a:r>
              <a:r>
                <a:rPr lang="en-US" altLang="ko-KR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(quality)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971952" y="3656286"/>
              <a:ext cx="242570" cy="242570"/>
              <a:chOff x="260604" y="2372867"/>
              <a:chExt cx="242570" cy="24257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7"/>
                    </a:lnTo>
                    <a:lnTo>
                      <a:pt x="216408" y="216407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object 16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7"/>
                    </a:moveTo>
                    <a:lnTo>
                      <a:pt x="216408" y="216407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7"/>
                    </a:lnTo>
                    <a:close/>
                  </a:path>
                </a:pathLst>
              </a:custGeom>
              <a:ln w="25908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object 17"/>
            <p:cNvSpPr txBox="1"/>
            <p:nvPr/>
          </p:nvSpPr>
          <p:spPr>
            <a:xfrm>
              <a:off x="996622" y="3749821"/>
              <a:ext cx="216535" cy="113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2705">
                <a:lnSpc>
                  <a:spcPts val="1630"/>
                </a:lnSpc>
              </a:pPr>
              <a:r>
                <a:rPr lang="en-US"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3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22" name="object 18"/>
            <p:cNvGrpSpPr/>
            <p:nvPr/>
          </p:nvGrpSpPr>
          <p:grpSpPr>
            <a:xfrm>
              <a:off x="3745387" y="3762966"/>
              <a:ext cx="3455662" cy="323217"/>
              <a:chOff x="3034039" y="2479547"/>
              <a:chExt cx="3455662" cy="323217"/>
            </a:xfrm>
          </p:grpSpPr>
          <p:sp>
            <p:nvSpPr>
              <p:cNvPr id="23" name="object 19"/>
              <p:cNvSpPr/>
              <p:nvPr/>
            </p:nvSpPr>
            <p:spPr>
              <a:xfrm>
                <a:off x="3056265" y="2479547"/>
                <a:ext cx="3433436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2632964" y="0"/>
                    </a:moveTo>
                    <a:lnTo>
                      <a:pt x="53848" y="0"/>
                    </a:lnTo>
                    <a:lnTo>
                      <a:pt x="32896" y="4234"/>
                    </a:lnTo>
                    <a:lnTo>
                      <a:pt x="15779" y="15779"/>
                    </a:lnTo>
                    <a:lnTo>
                      <a:pt x="4234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4" y="290191"/>
                    </a:lnTo>
                    <a:lnTo>
                      <a:pt x="15779" y="307308"/>
                    </a:lnTo>
                    <a:lnTo>
                      <a:pt x="32896" y="318853"/>
                    </a:lnTo>
                    <a:lnTo>
                      <a:pt x="53848" y="323087"/>
                    </a:lnTo>
                    <a:lnTo>
                      <a:pt x="2632964" y="323087"/>
                    </a:lnTo>
                    <a:lnTo>
                      <a:pt x="2653915" y="318853"/>
                    </a:lnTo>
                    <a:lnTo>
                      <a:pt x="2671032" y="307308"/>
                    </a:lnTo>
                    <a:lnTo>
                      <a:pt x="2682577" y="290191"/>
                    </a:lnTo>
                    <a:lnTo>
                      <a:pt x="2686812" y="269240"/>
                    </a:lnTo>
                    <a:lnTo>
                      <a:pt x="2686812" y="53848"/>
                    </a:lnTo>
                    <a:lnTo>
                      <a:pt x="2682577" y="32896"/>
                    </a:lnTo>
                    <a:lnTo>
                      <a:pt x="2671032" y="15779"/>
                    </a:lnTo>
                    <a:lnTo>
                      <a:pt x="2653915" y="4234"/>
                    </a:lnTo>
                    <a:lnTo>
                      <a:pt x="2632964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object 20"/>
              <p:cNvSpPr/>
              <p:nvPr/>
            </p:nvSpPr>
            <p:spPr>
              <a:xfrm>
                <a:off x="3034039" y="2479548"/>
                <a:ext cx="3455662" cy="323216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0" y="53848"/>
                    </a:moveTo>
                    <a:lnTo>
                      <a:pt x="4234" y="32896"/>
                    </a:lnTo>
                    <a:lnTo>
                      <a:pt x="15779" y="15779"/>
                    </a:lnTo>
                    <a:lnTo>
                      <a:pt x="32896" y="4234"/>
                    </a:lnTo>
                    <a:lnTo>
                      <a:pt x="53848" y="0"/>
                    </a:lnTo>
                    <a:lnTo>
                      <a:pt x="2632964" y="0"/>
                    </a:lnTo>
                    <a:lnTo>
                      <a:pt x="2653915" y="4234"/>
                    </a:lnTo>
                    <a:lnTo>
                      <a:pt x="2671032" y="15779"/>
                    </a:lnTo>
                    <a:lnTo>
                      <a:pt x="2682577" y="32896"/>
                    </a:lnTo>
                    <a:lnTo>
                      <a:pt x="2686812" y="53848"/>
                    </a:lnTo>
                    <a:lnTo>
                      <a:pt x="2686812" y="269240"/>
                    </a:lnTo>
                    <a:lnTo>
                      <a:pt x="2682577" y="290191"/>
                    </a:lnTo>
                    <a:lnTo>
                      <a:pt x="2671032" y="307308"/>
                    </a:lnTo>
                    <a:lnTo>
                      <a:pt x="2653915" y="318853"/>
                    </a:lnTo>
                    <a:lnTo>
                      <a:pt x="2632964" y="323087"/>
                    </a:lnTo>
                    <a:lnTo>
                      <a:pt x="53848" y="323087"/>
                    </a:lnTo>
                    <a:lnTo>
                      <a:pt x="32896" y="318853"/>
                    </a:lnTo>
                    <a:lnTo>
                      <a:pt x="15779" y="307308"/>
                    </a:lnTo>
                    <a:lnTo>
                      <a:pt x="4234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object 21"/>
            <p:cNvSpPr txBox="1"/>
            <p:nvPr/>
          </p:nvSpPr>
          <p:spPr>
            <a:xfrm>
              <a:off x="3842731" y="3854038"/>
              <a:ext cx="3434430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27025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양</a:t>
              </a:r>
              <a:r>
                <a:rPr lang="en-US" altLang="ko-KR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(quantity)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1045815" y="4124282"/>
              <a:ext cx="2324149" cy="22351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5080" indent="-268605">
                <a:lnSpc>
                  <a:spcPct val="110000"/>
                </a:lnSpc>
                <a:spcBef>
                  <a:spcPts val="84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정확하고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lang="ko-KR" altLang="en-US"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조건을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충족시키는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샘플</a:t>
              </a:r>
              <a:r>
                <a:rPr lang="en-US" altLang="ko-KR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/</a:t>
              </a:r>
              <a:r>
                <a:rPr lang="ko-KR" altLang="en-US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사례만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분석하게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되는데</a:t>
              </a:r>
              <a:r>
                <a:rPr lang="en-US" altLang="ko-KR"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,</a:t>
              </a:r>
              <a:r>
                <a:rPr lang="ko-KR" altLang="en-US"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이처럼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lang="ko-KR" altLang="en-US"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조건을</a:t>
              </a:r>
              <a:r>
                <a:rPr lang="ko-KR" altLang="en-US"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충족하는 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데이터세트는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상당부분의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사레를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제외시키는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결과를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낳음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2069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IBM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은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고도로</a:t>
              </a:r>
              <a:r>
                <a:rPr lang="ko-KR" altLang="en-US"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정교하게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번역된 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말뭉치</a:t>
              </a:r>
              <a:r>
                <a:rPr lang="en-US" altLang="ko-KR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(corpus)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만을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이용해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수백만건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수준에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불과함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3767612" y="4130377"/>
              <a:ext cx="3539342" cy="2792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엄청난 데이터의 양이 질적으로 전환되는 과정에서 </a:t>
              </a: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인사이트가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나타남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제외되는 사례 없이 다른 변수들도 모두 분석에 활용해 더 많은 가치를 추출하게 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 수가 증가함에 따라 사소한 몇 개의 오류는 대세에 영향을 주지 못함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지속적으로 추가될 때 양질의 정보가 오류 정보보다 많기에 전체적으로 좋은 </a:t>
              </a: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결과산출에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기여함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번역품질의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데이터베이스의 양에 따라 성패가 갈림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구글은 번역에 참고할 말뭉치 데이터베이스로 잘된 것</a:t>
              </a:r>
              <a:r>
                <a:rPr lang="en-US" altLang="ko-KR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,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오역 있는 것을 다 수용해 수십억 건에 이름</a:t>
              </a:r>
            </a:p>
          </p:txBody>
        </p:sp>
        <p:sp>
          <p:nvSpPr>
            <p:cNvPr id="43" name="object 39"/>
            <p:cNvSpPr/>
            <p:nvPr/>
          </p:nvSpPr>
          <p:spPr>
            <a:xfrm>
              <a:off x="3527994" y="4060146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372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어제와 오늘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기반한 데이터분석 제약조건에서 벗어나 다양한 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정형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비정형 빅데이터 획득을 통해 새로운 통찰과 가치를 창출함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대형매장</a:t>
            </a:r>
            <a:r>
              <a:rPr sz="28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고객동선</a:t>
            </a:r>
            <a:r>
              <a:rPr sz="28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추적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184" y="4035983"/>
            <a:ext cx="4433914" cy="2805844"/>
          </a:xfrm>
          <a:prstGeom prst="rect">
            <a:avLst/>
          </a:prstGeom>
        </p:spPr>
      </p:pic>
      <p:sp>
        <p:nvSpPr>
          <p:cNvPr id="48" name="object 13"/>
          <p:cNvSpPr txBox="1"/>
          <p:nvPr/>
        </p:nvSpPr>
        <p:spPr>
          <a:xfrm>
            <a:off x="7513514" y="3340592"/>
            <a:ext cx="40312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외국인</a:t>
            </a:r>
            <a:r>
              <a:rPr sz="28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관광객</a:t>
            </a:r>
            <a:r>
              <a:rPr sz="28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만족도조사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9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15"/>
          <p:cNvSpPr txBox="1"/>
          <p:nvPr/>
        </p:nvSpPr>
        <p:spPr>
          <a:xfrm>
            <a:off x="13774455" y="3351108"/>
            <a:ext cx="280845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질병치료법</a:t>
            </a:r>
            <a:r>
              <a:rPr sz="28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4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검색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3380" y="4033558"/>
            <a:ext cx="4433914" cy="2808269"/>
          </a:xfrm>
          <a:prstGeom prst="rect">
            <a:avLst/>
          </a:prstGeom>
        </p:spPr>
      </p:pic>
      <p:pic>
        <p:nvPicPr>
          <p:cNvPr id="59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1639" y="4045693"/>
            <a:ext cx="4388951" cy="28058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7939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조사요원이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표본고객을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따라다니면서 동선과 구매활동을 관찰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·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이동카트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선반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CCTV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센서를 부착한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고객의 매장내 구매활동을 입체적으로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이동순서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탐색시간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상품 등 파악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5757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공항에서 출국하는 외국인 관광객 표본을 대상으로 연차보고서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외국관광객이 주로 사용하는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해당국가 언어를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직접분석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방문전의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기대사항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방문과정의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방문후의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느낌을 종합적으로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801600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첨여편의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의학논문이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의사들의 논문 리딩 시간은 일주일에 몇시간에 불과해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특정증상에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치료법 습득 어려움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초안에 증상과 관련한 원인 및 치료법 등을 제시함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연관증상에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추가정보 제공으로 종합적인 치료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629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6236308"/>
            <a:chOff x="703218" y="1409700"/>
            <a:chExt cx="16508982" cy="519764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5197649"/>
              <a:chOff x="1093218" y="1903334"/>
              <a:chExt cx="16508982" cy="497626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489002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5048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현주소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빅데이터에 대한 공급자관점의 마케팅 열풍이 절정으로 치닫고 있으며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본빌적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가치인 문제해결에 대한 관심이 증대되고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열풍의 교훈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인터넷이 등장했던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1990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년대 중반 기존의 전통적 오프라인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(offline; click and mortar)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비즈니스를 인터넷 기반의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(online; dotcom)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변환해야 한다는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(electronic business)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열풍이 일어남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유비쿼터스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O2O(online to offline)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서비스에 이르기까지 온라인과 오프라인에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대한 접목을 강조하고 있음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이제는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표현이나 온라인이란 표현 없이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당연히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온오프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구별 없이 상호 접목이 되어야 하는 것이 하나의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원칙이 되고 있음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마케팅적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용어표현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보다도 빅데이터는 결국 문제해결이 핵심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빅데이터도 기존의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스몰데이터와의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물리적·기술적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차이를 강조하는 마케팅적 표현이 초창기에 과열되었음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그러나 데이터와 인프라 측면의 규모, 다양성, 속도라는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물리적·기술적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차이만을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강조하다보니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데이터분석의 본질적 가치에 대한 맹신과 과신,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회의와 불신이라는 부작용을 낳게 됨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빅데이터라는 용어도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데이터마이닝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인공지능 등 다양한 기술적, 방법론적 용어들로 확대 재생산 되고 있음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vs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빅데이터라는 용어보다는 주어진 문제해결에 전문가의 직관과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업무경험에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더해 데이터를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기반으로한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근거를 접목하는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균형감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있는 의사결정이라는 문화적 패러다임이 더 중요하다고 판단됨</a:t>
              </a:r>
            </a:p>
          </p:txBody>
        </p:sp>
      </p:grpSp>
      <p:pic>
        <p:nvPicPr>
          <p:cNvPr id="25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4376" y="7838397"/>
            <a:ext cx="2743200" cy="213359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943600" y="7798774"/>
            <a:ext cx="4698491" cy="1891344"/>
            <a:chOff x="6731509" y="8583168"/>
            <a:chExt cx="4062867" cy="1347276"/>
          </a:xfrm>
        </p:grpSpPr>
        <p:pic>
          <p:nvPicPr>
            <p:cNvPr id="2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3224" y="8651808"/>
              <a:ext cx="3121152" cy="1278636"/>
            </a:xfrm>
            <a:prstGeom prst="rect">
              <a:avLst/>
            </a:prstGeom>
          </p:spPr>
        </p:pic>
        <p:pic>
          <p:nvPicPr>
            <p:cNvPr id="26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1509" y="8583168"/>
              <a:ext cx="1516380" cy="618743"/>
            </a:xfrm>
            <a:prstGeom prst="rect">
              <a:avLst/>
            </a:prstGeom>
          </p:spPr>
        </p:pic>
        <p:pic>
          <p:nvPicPr>
            <p:cNvPr id="27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0965" y="9087612"/>
              <a:ext cx="2476500" cy="618744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10134600" y="4991100"/>
            <a:ext cx="3782695" cy="970279"/>
            <a:chOff x="1459991" y="4427982"/>
            <a:chExt cx="3782695" cy="970279"/>
          </a:xfrm>
        </p:grpSpPr>
        <p:grpSp>
          <p:nvGrpSpPr>
            <p:cNvPr id="29" name="object 10"/>
            <p:cNvGrpSpPr/>
            <p:nvPr/>
          </p:nvGrpSpPr>
          <p:grpSpPr>
            <a:xfrm>
              <a:off x="1459991" y="4538471"/>
              <a:ext cx="3782695" cy="859790"/>
              <a:chOff x="1459991" y="4538471"/>
              <a:chExt cx="3782695" cy="859790"/>
            </a:xfrm>
          </p:grpSpPr>
          <p:pic>
            <p:nvPicPr>
              <p:cNvPr id="32" name="object 1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9991" y="4538471"/>
                <a:ext cx="1905000" cy="752855"/>
              </a:xfrm>
              <a:prstGeom prst="rect">
                <a:avLst/>
              </a:prstGeom>
            </p:spPr>
          </p:pic>
          <p:sp>
            <p:nvSpPr>
              <p:cNvPr id="33" name="object 12"/>
              <p:cNvSpPr/>
              <p:nvPr/>
            </p:nvSpPr>
            <p:spPr>
              <a:xfrm>
                <a:off x="3167380" y="4615433"/>
                <a:ext cx="2062480" cy="769620"/>
              </a:xfrm>
              <a:custGeom>
                <a:avLst/>
                <a:gdLst/>
                <a:ahLst/>
                <a:cxnLst/>
                <a:rect l="l" t="t" r="r" b="b"/>
                <a:pathLst>
                  <a:path w="2062479" h="769620">
                    <a:moveTo>
                      <a:pt x="1933956" y="0"/>
                    </a:moveTo>
                    <a:lnTo>
                      <a:pt x="614680" y="0"/>
                    </a:lnTo>
                    <a:lnTo>
                      <a:pt x="564741" y="10076"/>
                    </a:lnTo>
                    <a:lnTo>
                      <a:pt x="523970" y="37560"/>
                    </a:lnTo>
                    <a:lnTo>
                      <a:pt x="496486" y="78331"/>
                    </a:lnTo>
                    <a:lnTo>
                      <a:pt x="486409" y="128269"/>
                    </a:lnTo>
                    <a:lnTo>
                      <a:pt x="0" y="168020"/>
                    </a:lnTo>
                    <a:lnTo>
                      <a:pt x="486409" y="320675"/>
                    </a:lnTo>
                    <a:lnTo>
                      <a:pt x="486409" y="641350"/>
                    </a:lnTo>
                    <a:lnTo>
                      <a:pt x="496486" y="691288"/>
                    </a:lnTo>
                    <a:lnTo>
                      <a:pt x="523970" y="732059"/>
                    </a:lnTo>
                    <a:lnTo>
                      <a:pt x="564741" y="759543"/>
                    </a:lnTo>
                    <a:lnTo>
                      <a:pt x="614680" y="769619"/>
                    </a:lnTo>
                    <a:lnTo>
                      <a:pt x="1933956" y="769619"/>
                    </a:lnTo>
                    <a:lnTo>
                      <a:pt x="1983894" y="759543"/>
                    </a:lnTo>
                    <a:lnTo>
                      <a:pt x="2024665" y="732059"/>
                    </a:lnTo>
                    <a:lnTo>
                      <a:pt x="2052149" y="691288"/>
                    </a:lnTo>
                    <a:lnTo>
                      <a:pt x="2062225" y="641350"/>
                    </a:lnTo>
                    <a:lnTo>
                      <a:pt x="2062225" y="128269"/>
                    </a:lnTo>
                    <a:lnTo>
                      <a:pt x="2052149" y="78331"/>
                    </a:lnTo>
                    <a:lnTo>
                      <a:pt x="2024665" y="37560"/>
                    </a:lnTo>
                    <a:lnTo>
                      <a:pt x="1983894" y="10076"/>
                    </a:lnTo>
                    <a:lnTo>
                      <a:pt x="193395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3"/>
              <p:cNvSpPr/>
              <p:nvPr/>
            </p:nvSpPr>
            <p:spPr>
              <a:xfrm>
                <a:off x="3167380" y="4615433"/>
                <a:ext cx="2062480" cy="769620"/>
              </a:xfrm>
              <a:custGeom>
                <a:avLst/>
                <a:gdLst/>
                <a:ahLst/>
                <a:cxnLst/>
                <a:rect l="l" t="t" r="r" b="b"/>
                <a:pathLst>
                  <a:path w="2062479" h="769620">
                    <a:moveTo>
                      <a:pt x="486409" y="128269"/>
                    </a:moveTo>
                    <a:lnTo>
                      <a:pt x="496486" y="78331"/>
                    </a:lnTo>
                    <a:lnTo>
                      <a:pt x="523970" y="37560"/>
                    </a:lnTo>
                    <a:lnTo>
                      <a:pt x="564741" y="10076"/>
                    </a:lnTo>
                    <a:lnTo>
                      <a:pt x="614680" y="0"/>
                    </a:lnTo>
                    <a:lnTo>
                      <a:pt x="749045" y="0"/>
                    </a:lnTo>
                    <a:lnTo>
                      <a:pt x="1142999" y="0"/>
                    </a:lnTo>
                    <a:lnTo>
                      <a:pt x="1933956" y="0"/>
                    </a:lnTo>
                    <a:lnTo>
                      <a:pt x="1983894" y="10076"/>
                    </a:lnTo>
                    <a:lnTo>
                      <a:pt x="2024665" y="37560"/>
                    </a:lnTo>
                    <a:lnTo>
                      <a:pt x="2052149" y="78331"/>
                    </a:lnTo>
                    <a:lnTo>
                      <a:pt x="2062225" y="128269"/>
                    </a:lnTo>
                    <a:lnTo>
                      <a:pt x="2062225" y="320675"/>
                    </a:lnTo>
                    <a:lnTo>
                      <a:pt x="2062225" y="641350"/>
                    </a:lnTo>
                    <a:lnTo>
                      <a:pt x="2052149" y="691288"/>
                    </a:lnTo>
                    <a:lnTo>
                      <a:pt x="2024665" y="732059"/>
                    </a:lnTo>
                    <a:lnTo>
                      <a:pt x="1983894" y="759543"/>
                    </a:lnTo>
                    <a:lnTo>
                      <a:pt x="1933956" y="769619"/>
                    </a:lnTo>
                    <a:lnTo>
                      <a:pt x="1142999" y="769619"/>
                    </a:lnTo>
                    <a:lnTo>
                      <a:pt x="749045" y="769619"/>
                    </a:lnTo>
                    <a:lnTo>
                      <a:pt x="614680" y="769619"/>
                    </a:lnTo>
                    <a:lnTo>
                      <a:pt x="564741" y="759543"/>
                    </a:lnTo>
                    <a:lnTo>
                      <a:pt x="523970" y="732059"/>
                    </a:lnTo>
                    <a:lnTo>
                      <a:pt x="496486" y="691288"/>
                    </a:lnTo>
                    <a:lnTo>
                      <a:pt x="486409" y="641350"/>
                    </a:lnTo>
                    <a:lnTo>
                      <a:pt x="486409" y="320675"/>
                    </a:lnTo>
                    <a:lnTo>
                      <a:pt x="0" y="168020"/>
                    </a:lnTo>
                    <a:lnTo>
                      <a:pt x="486409" y="128269"/>
                    </a:lnTo>
                    <a:close/>
                  </a:path>
                </a:pathLst>
              </a:custGeom>
              <a:ln w="25908">
                <a:solidFill>
                  <a:srgbClr val="4F81B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14"/>
            <p:cNvSpPr txBox="1"/>
            <p:nvPr/>
          </p:nvSpPr>
          <p:spPr>
            <a:xfrm>
              <a:off x="3770121" y="4660772"/>
              <a:ext cx="1343025" cy="666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1400" b="1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비즈니스는</a:t>
              </a:r>
              <a:endParaRPr sz="1400" dirty="0">
                <a:latin typeface="Malgun Gothic"/>
                <a:cs typeface="Malgun Gothic"/>
              </a:endParaRPr>
            </a:p>
            <a:p>
              <a:pPr marL="12700" marR="5080" algn="ctr">
                <a:lnSpc>
                  <a:spcPct val="100000"/>
                </a:lnSpc>
              </a:pP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온</a:t>
              </a:r>
              <a:r>
                <a:rPr sz="1400" b="1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오프</a:t>
              </a:r>
              <a:r>
                <a:rPr sz="1400" b="1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구별</a:t>
              </a:r>
              <a:r>
                <a:rPr sz="1400" b="1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없이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처리되어야</a:t>
              </a:r>
              <a:r>
                <a:rPr sz="1400" b="1" spc="-114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50" dirty="0">
                  <a:solidFill>
                    <a:srgbClr val="2B3748"/>
                  </a:solidFill>
                  <a:latin typeface="Malgun Gothic"/>
                  <a:cs typeface="Malgun Gothic"/>
                </a:rPr>
                <a:t>함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31" name="object 15"/>
            <p:cNvSpPr/>
            <p:nvPr/>
          </p:nvSpPr>
          <p:spPr>
            <a:xfrm>
              <a:off x="2465070" y="4427982"/>
              <a:ext cx="828040" cy="828040"/>
            </a:xfrm>
            <a:custGeom>
              <a:avLst/>
              <a:gdLst/>
              <a:ahLst/>
              <a:cxnLst/>
              <a:rect l="l" t="t" r="r" b="b"/>
              <a:pathLst>
                <a:path w="828039" h="828039">
                  <a:moveTo>
                    <a:pt x="0" y="413765"/>
                  </a:moveTo>
                  <a:lnTo>
                    <a:pt x="2784" y="365520"/>
                  </a:lnTo>
                  <a:lnTo>
                    <a:pt x="10930" y="318906"/>
                  </a:lnTo>
                  <a:lnTo>
                    <a:pt x="24126" y="274237"/>
                  </a:lnTo>
                  <a:lnTo>
                    <a:pt x="42063" y="231821"/>
                  </a:lnTo>
                  <a:lnTo>
                    <a:pt x="64429" y="191970"/>
                  </a:lnTo>
                  <a:lnTo>
                    <a:pt x="90913" y="154994"/>
                  </a:lnTo>
                  <a:lnTo>
                    <a:pt x="121205" y="121205"/>
                  </a:lnTo>
                  <a:lnTo>
                    <a:pt x="154994" y="90913"/>
                  </a:lnTo>
                  <a:lnTo>
                    <a:pt x="191970" y="64429"/>
                  </a:lnTo>
                  <a:lnTo>
                    <a:pt x="231821" y="42063"/>
                  </a:lnTo>
                  <a:lnTo>
                    <a:pt x="274237" y="24126"/>
                  </a:lnTo>
                  <a:lnTo>
                    <a:pt x="318906" y="10930"/>
                  </a:lnTo>
                  <a:lnTo>
                    <a:pt x="365520" y="2784"/>
                  </a:lnTo>
                  <a:lnTo>
                    <a:pt x="413766" y="0"/>
                  </a:lnTo>
                  <a:lnTo>
                    <a:pt x="462011" y="2784"/>
                  </a:lnTo>
                  <a:lnTo>
                    <a:pt x="508625" y="10930"/>
                  </a:lnTo>
                  <a:lnTo>
                    <a:pt x="553294" y="24126"/>
                  </a:lnTo>
                  <a:lnTo>
                    <a:pt x="595710" y="42063"/>
                  </a:lnTo>
                  <a:lnTo>
                    <a:pt x="635561" y="64429"/>
                  </a:lnTo>
                  <a:lnTo>
                    <a:pt x="672537" y="90913"/>
                  </a:lnTo>
                  <a:lnTo>
                    <a:pt x="706326" y="121205"/>
                  </a:lnTo>
                  <a:lnTo>
                    <a:pt x="736618" y="154994"/>
                  </a:lnTo>
                  <a:lnTo>
                    <a:pt x="763102" y="191970"/>
                  </a:lnTo>
                  <a:lnTo>
                    <a:pt x="785468" y="231821"/>
                  </a:lnTo>
                  <a:lnTo>
                    <a:pt x="803405" y="274237"/>
                  </a:lnTo>
                  <a:lnTo>
                    <a:pt x="816601" y="318906"/>
                  </a:lnTo>
                  <a:lnTo>
                    <a:pt x="824747" y="365520"/>
                  </a:lnTo>
                  <a:lnTo>
                    <a:pt x="827532" y="413765"/>
                  </a:lnTo>
                  <a:lnTo>
                    <a:pt x="824747" y="462011"/>
                  </a:lnTo>
                  <a:lnTo>
                    <a:pt x="816601" y="508625"/>
                  </a:lnTo>
                  <a:lnTo>
                    <a:pt x="803405" y="553294"/>
                  </a:lnTo>
                  <a:lnTo>
                    <a:pt x="785468" y="595710"/>
                  </a:lnTo>
                  <a:lnTo>
                    <a:pt x="763102" y="635561"/>
                  </a:lnTo>
                  <a:lnTo>
                    <a:pt x="736618" y="672537"/>
                  </a:lnTo>
                  <a:lnTo>
                    <a:pt x="706326" y="706326"/>
                  </a:lnTo>
                  <a:lnTo>
                    <a:pt x="672537" y="736618"/>
                  </a:lnTo>
                  <a:lnTo>
                    <a:pt x="635561" y="763102"/>
                  </a:lnTo>
                  <a:lnTo>
                    <a:pt x="595710" y="785468"/>
                  </a:lnTo>
                  <a:lnTo>
                    <a:pt x="553294" y="803405"/>
                  </a:lnTo>
                  <a:lnTo>
                    <a:pt x="508625" y="816601"/>
                  </a:lnTo>
                  <a:lnTo>
                    <a:pt x="462011" y="824747"/>
                  </a:lnTo>
                  <a:lnTo>
                    <a:pt x="413766" y="827531"/>
                  </a:lnTo>
                  <a:lnTo>
                    <a:pt x="365520" y="824747"/>
                  </a:lnTo>
                  <a:lnTo>
                    <a:pt x="318906" y="816601"/>
                  </a:lnTo>
                  <a:lnTo>
                    <a:pt x="274237" y="803405"/>
                  </a:lnTo>
                  <a:lnTo>
                    <a:pt x="231821" y="785468"/>
                  </a:lnTo>
                  <a:lnTo>
                    <a:pt x="191970" y="763102"/>
                  </a:lnTo>
                  <a:lnTo>
                    <a:pt x="154994" y="736618"/>
                  </a:lnTo>
                  <a:lnTo>
                    <a:pt x="121205" y="706326"/>
                  </a:lnTo>
                  <a:lnTo>
                    <a:pt x="90913" y="672537"/>
                  </a:lnTo>
                  <a:lnTo>
                    <a:pt x="64429" y="635561"/>
                  </a:lnTo>
                  <a:lnTo>
                    <a:pt x="42063" y="595710"/>
                  </a:lnTo>
                  <a:lnTo>
                    <a:pt x="24126" y="553294"/>
                  </a:lnTo>
                  <a:lnTo>
                    <a:pt x="10930" y="508625"/>
                  </a:lnTo>
                  <a:lnTo>
                    <a:pt x="2784" y="462011"/>
                  </a:lnTo>
                  <a:lnTo>
                    <a:pt x="0" y="413765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717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데이터과학자 보다 문제 해결사 되기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93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분석대가들이 진정으로 우리에게 원하는 것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수백년간의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유산을 보유한 통계학과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진정으로 전해주는 메시지는 통계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전문가가 아닌 다양한 현안들에 분석기법을 적절하게 활용할 줄 아는 문제해결사가 되라는 것임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3306" y="3346387"/>
            <a:ext cx="9182757" cy="6426278"/>
            <a:chOff x="361188" y="2951096"/>
            <a:chExt cx="5701919" cy="3829180"/>
          </a:xfrm>
        </p:grpSpPr>
        <p:pic>
          <p:nvPicPr>
            <p:cNvPr id="3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96" y="3800855"/>
              <a:ext cx="4139183" cy="1295400"/>
            </a:xfrm>
            <a:prstGeom prst="rect">
              <a:avLst/>
            </a:prstGeom>
          </p:spPr>
        </p:pic>
        <p:grpSp>
          <p:nvGrpSpPr>
            <p:cNvPr id="37" name="object 11"/>
            <p:cNvGrpSpPr/>
            <p:nvPr/>
          </p:nvGrpSpPr>
          <p:grpSpPr>
            <a:xfrm>
              <a:off x="423672" y="3279647"/>
              <a:ext cx="2135505" cy="1466215"/>
              <a:chOff x="423672" y="3279647"/>
              <a:chExt cx="2135505" cy="1466215"/>
            </a:xfrm>
          </p:grpSpPr>
          <p:pic>
            <p:nvPicPr>
              <p:cNvPr id="38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2816" y="3288791"/>
                <a:ext cx="2116836" cy="1447799"/>
              </a:xfrm>
              <a:prstGeom prst="rect">
                <a:avLst/>
              </a:prstGeom>
            </p:spPr>
          </p:pic>
          <p:sp>
            <p:nvSpPr>
              <p:cNvPr id="39" name="object 13"/>
              <p:cNvSpPr/>
              <p:nvPr/>
            </p:nvSpPr>
            <p:spPr>
              <a:xfrm>
                <a:off x="428244" y="3284219"/>
                <a:ext cx="2125980" cy="1457325"/>
              </a:xfrm>
              <a:custGeom>
                <a:avLst/>
                <a:gdLst/>
                <a:ahLst/>
                <a:cxnLst/>
                <a:rect l="l" t="t" r="r" b="b"/>
                <a:pathLst>
                  <a:path w="2125980" h="1457325">
                    <a:moveTo>
                      <a:pt x="0" y="1456943"/>
                    </a:moveTo>
                    <a:lnTo>
                      <a:pt x="2125980" y="1456943"/>
                    </a:lnTo>
                    <a:lnTo>
                      <a:pt x="2125980" y="0"/>
                    </a:lnTo>
                    <a:lnTo>
                      <a:pt x="0" y="0"/>
                    </a:lnTo>
                    <a:lnTo>
                      <a:pt x="0" y="1456943"/>
                    </a:lnTo>
                    <a:close/>
                  </a:path>
                </a:pathLst>
              </a:custGeom>
              <a:ln w="9143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object 14"/>
            <p:cNvSpPr txBox="1"/>
            <p:nvPr/>
          </p:nvSpPr>
          <p:spPr>
            <a:xfrm>
              <a:off x="2545350" y="2951096"/>
              <a:ext cx="2713990" cy="142855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800" b="1" kern="0" spc="-125" dirty="0">
                  <a:solidFill>
                    <a:srgbClr val="2B3748"/>
                  </a:solidFill>
                  <a:latin typeface="Malgun Gothic"/>
                  <a:cs typeface="Malgun Gothic"/>
                </a:rPr>
                <a:t>데이터</a:t>
              </a:r>
              <a:r>
                <a:rPr sz="2800" b="1" kern="0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2800" b="1" kern="0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사이언티스트</a:t>
              </a:r>
              <a:endParaRPr sz="28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endParaRPr sz="11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buFont typeface="Arial"/>
                <a:buChar char="•"/>
                <a:tabLst>
                  <a:tab pos="343535" algn="l"/>
                </a:tabLst>
              </a:pPr>
              <a:endParaRPr lang="en-US" sz="2000" b="1" kern="0" spc="-80" dirty="0">
                <a:solidFill>
                  <a:srgbClr val="3A4E67"/>
                </a:solidFill>
                <a:latin typeface="Malgun Gothic"/>
                <a:cs typeface="Malgun Gothic"/>
              </a:endParaRPr>
            </a:p>
            <a:p>
              <a:pPr marL="342900" indent="-178435"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 err="1">
                  <a:solidFill>
                    <a:srgbClr val="3A4E67"/>
                  </a:solidFill>
                  <a:latin typeface="Malgun Gothic"/>
                  <a:cs typeface="Malgun Gothic"/>
                </a:rPr>
                <a:t>통계학을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전공해야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0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머신러닝 전문가가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 되어야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0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데이터분석을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해야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업무가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30" dirty="0">
                  <a:solidFill>
                    <a:srgbClr val="3A4E67"/>
                  </a:solidFill>
                  <a:latin typeface="Malgun Gothic"/>
                  <a:cs typeface="Malgun Gothic"/>
                </a:rPr>
                <a:t>혁신된다?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5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분석과제를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기획해야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41" name="object 15"/>
            <p:cNvSpPr/>
            <p:nvPr/>
          </p:nvSpPr>
          <p:spPr>
            <a:xfrm>
              <a:off x="361188" y="3211067"/>
              <a:ext cx="5588439" cy="0"/>
            </a:xfrm>
            <a:custGeom>
              <a:avLst/>
              <a:gdLst/>
              <a:ahLst/>
              <a:cxnLst/>
              <a:rect l="l" t="t" r="r" b="b"/>
              <a:pathLst>
                <a:path w="6163309">
                  <a:moveTo>
                    <a:pt x="0" y="0"/>
                  </a:moveTo>
                  <a:lnTo>
                    <a:pt x="6163056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2" name="object 16"/>
            <p:cNvGrpSpPr/>
            <p:nvPr/>
          </p:nvGrpSpPr>
          <p:grpSpPr>
            <a:xfrm>
              <a:off x="361188" y="5477256"/>
              <a:ext cx="5588439" cy="1303020"/>
              <a:chOff x="361188" y="5477256"/>
              <a:chExt cx="5588439" cy="1303020"/>
            </a:xfrm>
          </p:grpSpPr>
          <p:sp>
            <p:nvSpPr>
              <p:cNvPr id="43" name="object 17"/>
              <p:cNvSpPr/>
              <p:nvPr/>
            </p:nvSpPr>
            <p:spPr>
              <a:xfrm>
                <a:off x="361188" y="5477256"/>
                <a:ext cx="5588439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63309">
                    <a:moveTo>
                      <a:pt x="0" y="0"/>
                    </a:moveTo>
                    <a:lnTo>
                      <a:pt x="6163056" y="0"/>
                    </a:lnTo>
                  </a:path>
                </a:pathLst>
              </a:custGeom>
              <a:ln w="9144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44" name="object 1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3860" y="5524500"/>
                <a:ext cx="2145792" cy="1255776"/>
              </a:xfrm>
              <a:prstGeom prst="rect">
                <a:avLst/>
              </a:prstGeom>
            </p:spPr>
          </p:pic>
        </p:grpSp>
        <p:sp>
          <p:nvSpPr>
            <p:cNvPr id="45" name="object 19"/>
            <p:cNvSpPr txBox="1"/>
            <p:nvPr/>
          </p:nvSpPr>
          <p:spPr>
            <a:xfrm>
              <a:off x="2696972" y="5149723"/>
              <a:ext cx="3366135" cy="14361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41300">
                <a:spcBef>
                  <a:spcPts val="95"/>
                </a:spcBef>
              </a:pPr>
              <a:r>
                <a:rPr sz="2800" b="1" kern="0" spc="-120" dirty="0">
                  <a:solidFill>
                    <a:srgbClr val="2B3748"/>
                  </a:solidFill>
                  <a:latin typeface="Malgun Gothic"/>
                  <a:cs typeface="Malgun Gothic"/>
                </a:rPr>
                <a:t>문제</a:t>
              </a:r>
              <a:r>
                <a:rPr sz="2800" b="1" kern="0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2800" b="1" kern="0" spc="-25" dirty="0">
                  <a:solidFill>
                    <a:srgbClr val="2B3748"/>
                  </a:solidFill>
                  <a:latin typeface="Malgun Gothic"/>
                  <a:cs typeface="Malgun Gothic"/>
                </a:rPr>
                <a:t>해결사</a:t>
              </a:r>
              <a:endParaRPr sz="28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>
                <a:spcBef>
                  <a:spcPts val="75"/>
                </a:spcBef>
              </a:pP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5"/>
                </a:spcBef>
                <a:buFont typeface="Arial"/>
                <a:buChar char="•"/>
                <a:tabLst>
                  <a:tab pos="191135" algn="l"/>
                </a:tabLst>
              </a:pPr>
              <a:endParaRPr lang="en-US" sz="1050" b="1" kern="0" spc="-80" dirty="0">
                <a:solidFill>
                  <a:srgbClr val="3A4E67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5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 err="1">
                  <a:solidFill>
                    <a:srgbClr val="3A4E67"/>
                  </a:solidFill>
                  <a:latin typeface="Malgun Gothic"/>
                  <a:cs typeface="Malgun Gothic"/>
                </a:rPr>
                <a:t>절대로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분석전공자처럼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될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수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없다.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결코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분석전공자와</a:t>
              </a:r>
              <a:r>
                <a:rPr sz="2000" b="1" kern="0" spc="-9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경쟁할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이유가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없다.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혁신을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위한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방법은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얼마든지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있다.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누구든지 적절한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수준에서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즐겁게 활용할 수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있다.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61397" y="3217238"/>
            <a:ext cx="6002506" cy="6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영어회화를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익혀나가는데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있어 영문학과 전공자처럼 동일한 커리큘럼과 범위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일정으로 학습하는 것이 상당히 비효율적이고 결코 그럴 이유도 없으며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커뮤니케이션을 위한 하나의 수단으로 접근하는 것이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국내외에서 진행되는 빅데이터 관련 커리큘럼은 통계학이나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전공자의 수업과 동일한 커리큘럼과 수준으로 진행되고 있어서 비전공자들에게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학습로드가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상당한 부담이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수학적으로 생경한 개념과 용어들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 수 없는 수식으로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가득찬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지문들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보다는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어떻게에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치우쳐 있는 설명들로 인해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분석자체가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하나의 숙제가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되버림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업무에 필요한 문제들 먼저 리스트업하고 이를 해결하기 위한 하나의 해결도구로서 분석적 방안을 활용중심으로 하나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둘씩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익혀나가는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접근방법이 요구됨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406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이론의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블랙박스화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빅데이터는 전통적인 통계학의 프레임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수학적 알고리즘에서 벗어나 문제해결 중심의 재해석을 통한 적용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중심의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사고전환이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object 10"/>
          <p:cNvSpPr txBox="1"/>
          <p:nvPr/>
        </p:nvSpPr>
        <p:spPr>
          <a:xfrm>
            <a:off x="3388995" y="3357458"/>
            <a:ext cx="435701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현행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</a:t>
            </a:r>
            <a:r>
              <a:rPr sz="24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접근방식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3" name="object 11"/>
          <p:cNvSpPr/>
          <p:nvPr/>
        </p:nvSpPr>
        <p:spPr>
          <a:xfrm>
            <a:off x="2286000" y="3846537"/>
            <a:ext cx="6192520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object 18"/>
          <p:cNvPicPr/>
          <p:nvPr/>
        </p:nvPicPr>
        <p:blipFill rotWithShape="1">
          <a:blip r:embed="rId3" cstate="print"/>
          <a:srcRect r="875"/>
          <a:stretch/>
        </p:blipFill>
        <p:spPr>
          <a:xfrm>
            <a:off x="1120264" y="3954102"/>
            <a:ext cx="8633336" cy="526214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336530" y="4762500"/>
            <a:ext cx="7037070" cy="3367023"/>
            <a:chOff x="10336530" y="5586983"/>
            <a:chExt cx="5920867" cy="2542540"/>
          </a:xfrm>
        </p:grpSpPr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6530" y="5676900"/>
              <a:ext cx="3101340" cy="2339340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13605509" y="5710428"/>
              <a:ext cx="146685" cy="2257425"/>
            </a:xfrm>
            <a:custGeom>
              <a:avLst/>
              <a:gdLst/>
              <a:ahLst/>
              <a:cxnLst/>
              <a:rect l="l" t="t" r="r" b="b"/>
              <a:pathLst>
                <a:path w="146685" h="2257425">
                  <a:moveTo>
                    <a:pt x="0" y="0"/>
                  </a:moveTo>
                  <a:lnTo>
                    <a:pt x="0" y="2257044"/>
                  </a:lnTo>
                  <a:lnTo>
                    <a:pt x="146304" y="112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7" name="object 14"/>
            <p:cNvGrpSpPr/>
            <p:nvPr/>
          </p:nvGrpSpPr>
          <p:grpSpPr>
            <a:xfrm>
              <a:off x="13945362" y="5586983"/>
              <a:ext cx="2312035" cy="2542540"/>
              <a:chOff x="4216908" y="6879335"/>
              <a:chExt cx="2312035" cy="2542540"/>
            </a:xfrm>
          </p:grpSpPr>
          <p:sp>
            <p:nvSpPr>
              <p:cNvPr id="28" name="object 15"/>
              <p:cNvSpPr/>
              <p:nvPr/>
            </p:nvSpPr>
            <p:spPr>
              <a:xfrm>
                <a:off x="4221480" y="6883907"/>
                <a:ext cx="2303145" cy="2533015"/>
              </a:xfrm>
              <a:custGeom>
                <a:avLst/>
                <a:gdLst/>
                <a:ahLst/>
                <a:cxnLst/>
                <a:rect l="l" t="t" r="r" b="b"/>
                <a:pathLst>
                  <a:path w="2303145" h="2533015">
                    <a:moveTo>
                      <a:pt x="2061718" y="0"/>
                    </a:moveTo>
                    <a:lnTo>
                      <a:pt x="241046" y="0"/>
                    </a:lnTo>
                    <a:lnTo>
                      <a:pt x="192475" y="4898"/>
                    </a:lnTo>
                    <a:lnTo>
                      <a:pt x="147232" y="18946"/>
                    </a:lnTo>
                    <a:lnTo>
                      <a:pt x="106288" y="41174"/>
                    </a:lnTo>
                    <a:lnTo>
                      <a:pt x="70612" y="70612"/>
                    </a:lnTo>
                    <a:lnTo>
                      <a:pt x="41174" y="106288"/>
                    </a:lnTo>
                    <a:lnTo>
                      <a:pt x="18946" y="147232"/>
                    </a:lnTo>
                    <a:lnTo>
                      <a:pt x="4898" y="192475"/>
                    </a:lnTo>
                    <a:lnTo>
                      <a:pt x="0" y="241046"/>
                    </a:lnTo>
                    <a:lnTo>
                      <a:pt x="0" y="2291829"/>
                    </a:lnTo>
                    <a:lnTo>
                      <a:pt x="4898" y="2340411"/>
                    </a:lnTo>
                    <a:lnTo>
                      <a:pt x="18946" y="2385660"/>
                    </a:lnTo>
                    <a:lnTo>
                      <a:pt x="41174" y="2426607"/>
                    </a:lnTo>
                    <a:lnTo>
                      <a:pt x="70612" y="2462283"/>
                    </a:lnTo>
                    <a:lnTo>
                      <a:pt x="106288" y="2491719"/>
                    </a:lnTo>
                    <a:lnTo>
                      <a:pt x="147232" y="2513944"/>
                    </a:lnTo>
                    <a:lnTo>
                      <a:pt x="192475" y="2527990"/>
                    </a:lnTo>
                    <a:lnTo>
                      <a:pt x="241046" y="2532888"/>
                    </a:lnTo>
                    <a:lnTo>
                      <a:pt x="2061718" y="2532888"/>
                    </a:lnTo>
                    <a:lnTo>
                      <a:pt x="2110288" y="2527990"/>
                    </a:lnTo>
                    <a:lnTo>
                      <a:pt x="2155531" y="2513944"/>
                    </a:lnTo>
                    <a:lnTo>
                      <a:pt x="2196475" y="2491719"/>
                    </a:lnTo>
                    <a:lnTo>
                      <a:pt x="2232152" y="2462283"/>
                    </a:lnTo>
                    <a:lnTo>
                      <a:pt x="2261589" y="2426607"/>
                    </a:lnTo>
                    <a:lnTo>
                      <a:pt x="2283817" y="2385660"/>
                    </a:lnTo>
                    <a:lnTo>
                      <a:pt x="2297865" y="2340411"/>
                    </a:lnTo>
                    <a:lnTo>
                      <a:pt x="2302764" y="2291829"/>
                    </a:lnTo>
                    <a:lnTo>
                      <a:pt x="2302764" y="241046"/>
                    </a:lnTo>
                    <a:lnTo>
                      <a:pt x="2297865" y="192475"/>
                    </a:lnTo>
                    <a:lnTo>
                      <a:pt x="2283817" y="147232"/>
                    </a:lnTo>
                    <a:lnTo>
                      <a:pt x="2261589" y="106288"/>
                    </a:lnTo>
                    <a:lnTo>
                      <a:pt x="2232152" y="70612"/>
                    </a:lnTo>
                    <a:lnTo>
                      <a:pt x="2196475" y="41174"/>
                    </a:lnTo>
                    <a:lnTo>
                      <a:pt x="2155531" y="18946"/>
                    </a:lnTo>
                    <a:lnTo>
                      <a:pt x="2110288" y="4898"/>
                    </a:lnTo>
                    <a:lnTo>
                      <a:pt x="2061718" y="0"/>
                    </a:lnTo>
                    <a:close/>
                  </a:path>
                </a:pathLst>
              </a:custGeom>
              <a:solidFill>
                <a:srgbClr val="B1CDE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6"/>
              <p:cNvSpPr/>
              <p:nvPr/>
            </p:nvSpPr>
            <p:spPr>
              <a:xfrm>
                <a:off x="4221480" y="6883907"/>
                <a:ext cx="2303145" cy="2533015"/>
              </a:xfrm>
              <a:custGeom>
                <a:avLst/>
                <a:gdLst/>
                <a:ahLst/>
                <a:cxnLst/>
                <a:rect l="l" t="t" r="r" b="b"/>
                <a:pathLst>
                  <a:path w="2303145" h="2533015">
                    <a:moveTo>
                      <a:pt x="2061718" y="0"/>
                    </a:moveTo>
                    <a:lnTo>
                      <a:pt x="2110288" y="4898"/>
                    </a:lnTo>
                    <a:lnTo>
                      <a:pt x="2155531" y="18946"/>
                    </a:lnTo>
                    <a:lnTo>
                      <a:pt x="2196475" y="41174"/>
                    </a:lnTo>
                    <a:lnTo>
                      <a:pt x="2232152" y="70612"/>
                    </a:lnTo>
                    <a:lnTo>
                      <a:pt x="2261589" y="106288"/>
                    </a:lnTo>
                    <a:lnTo>
                      <a:pt x="2283817" y="147232"/>
                    </a:lnTo>
                    <a:lnTo>
                      <a:pt x="2297865" y="192475"/>
                    </a:lnTo>
                    <a:lnTo>
                      <a:pt x="2302764" y="241046"/>
                    </a:lnTo>
                    <a:lnTo>
                      <a:pt x="2302764" y="2291829"/>
                    </a:lnTo>
                    <a:lnTo>
                      <a:pt x="2297865" y="2340411"/>
                    </a:lnTo>
                    <a:lnTo>
                      <a:pt x="2283817" y="2385660"/>
                    </a:lnTo>
                    <a:lnTo>
                      <a:pt x="2261589" y="2426607"/>
                    </a:lnTo>
                    <a:lnTo>
                      <a:pt x="2232152" y="2462283"/>
                    </a:lnTo>
                    <a:lnTo>
                      <a:pt x="2196475" y="2491719"/>
                    </a:lnTo>
                    <a:lnTo>
                      <a:pt x="2155531" y="2513944"/>
                    </a:lnTo>
                    <a:lnTo>
                      <a:pt x="2110288" y="2527990"/>
                    </a:lnTo>
                    <a:lnTo>
                      <a:pt x="2061718" y="2532888"/>
                    </a:lnTo>
                    <a:lnTo>
                      <a:pt x="241046" y="2532888"/>
                    </a:lnTo>
                    <a:lnTo>
                      <a:pt x="192475" y="2527990"/>
                    </a:lnTo>
                    <a:lnTo>
                      <a:pt x="147232" y="2513944"/>
                    </a:lnTo>
                    <a:lnTo>
                      <a:pt x="106288" y="2491719"/>
                    </a:lnTo>
                    <a:lnTo>
                      <a:pt x="70612" y="2462283"/>
                    </a:lnTo>
                    <a:lnTo>
                      <a:pt x="41174" y="2426607"/>
                    </a:lnTo>
                    <a:lnTo>
                      <a:pt x="18946" y="2385660"/>
                    </a:lnTo>
                    <a:lnTo>
                      <a:pt x="4898" y="2340411"/>
                    </a:lnTo>
                    <a:lnTo>
                      <a:pt x="0" y="2291829"/>
                    </a:lnTo>
                    <a:lnTo>
                      <a:pt x="0" y="241046"/>
                    </a:lnTo>
                    <a:lnTo>
                      <a:pt x="4898" y="192475"/>
                    </a:lnTo>
                    <a:lnTo>
                      <a:pt x="18946" y="147232"/>
                    </a:lnTo>
                    <a:lnTo>
                      <a:pt x="41174" y="106288"/>
                    </a:lnTo>
                    <a:lnTo>
                      <a:pt x="70612" y="70612"/>
                    </a:lnTo>
                    <a:lnTo>
                      <a:pt x="106288" y="41174"/>
                    </a:lnTo>
                    <a:lnTo>
                      <a:pt x="147232" y="18946"/>
                    </a:lnTo>
                    <a:lnTo>
                      <a:pt x="192475" y="4898"/>
                    </a:lnTo>
                    <a:lnTo>
                      <a:pt x="241046" y="0"/>
                    </a:lnTo>
                    <a:lnTo>
                      <a:pt x="2061718" y="0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1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0644" y="7156703"/>
                <a:ext cx="1854707" cy="17251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646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과학상자화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레고박스화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누구든지 자신의 관심과 경험을 바탕으로 분석대가들이 만들어 놓은 분석기법을 선택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활용하여 자신의 업무에 대한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문제해결사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(Problem Solver)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기술과 인문학의 교차점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7513514" y="3340592"/>
            <a:ext cx="40312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5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과학상자</a:t>
            </a:r>
            <a:r>
              <a:rPr lang="ko-KR" altLang="en-US"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놀이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3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3774455" y="3351108"/>
            <a:ext cx="28084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온도 데이터 분석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27939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아이폰에 들어가는 각종 전자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부품의 기술적 작동원리를 난해한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공학이론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수학공식 수준이 아닌 개념적으로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생활양식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업무환경 속에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기능특성이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어떻게 적용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활용될 수 있는지에 대한 탁월한 아이디어를 제품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서비스로 만들어 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355757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아이들이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과학상자를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놀 때 각 부속품들의 규격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동작원리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주의사항 등에는 관심이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비행기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등 만들고 싶어하는 구체적인 대상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정하고 각 부속품을 자유롭게 활용 하는 데 중점을 둠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801600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온도를 측정하는 도구로 온도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액체물질의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열팽창성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열기전성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전기저항성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방사멸발생성을 측정하는 개념적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원리정도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이해하면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업무에서 온도가 관련된 분석 대상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주제는 무엇인지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온도의 변화에 영향을 미치는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선행변수와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결과변수에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학습이 더 중요함</a:t>
            </a:r>
          </a:p>
        </p:txBody>
      </p:sp>
      <p:pic>
        <p:nvPicPr>
          <p:cNvPr id="48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098" y="4045693"/>
            <a:ext cx="4428000" cy="2808000"/>
          </a:xfrm>
          <a:prstGeom prst="rect">
            <a:avLst/>
          </a:prstGeom>
        </p:spPr>
      </p:pic>
      <p:pic>
        <p:nvPicPr>
          <p:cNvPr id="49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6336" y="4045693"/>
            <a:ext cx="4428000" cy="2808000"/>
          </a:xfrm>
          <a:prstGeom prst="rect">
            <a:avLst/>
          </a:prstGeom>
        </p:spPr>
      </p:pic>
      <p:pic>
        <p:nvPicPr>
          <p:cNvPr id="50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22300" y="4045693"/>
            <a:ext cx="4428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389" y="461342"/>
            <a:ext cx="12519222" cy="6524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ko-KR" altLang="en-US" dirty="0"/>
              <a:t>교수 소개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B97D7AE6-C1CA-4532-9042-CC47FF10A3E2}"/>
              </a:ext>
            </a:extLst>
          </p:cNvPr>
          <p:cNvSpPr txBox="1"/>
          <p:nvPr/>
        </p:nvSpPr>
        <p:spPr>
          <a:xfrm>
            <a:off x="3395943" y="7269076"/>
            <a:ext cx="2728371" cy="1434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오인택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吳仁澤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PH.D. IN TAEK OH</a:t>
            </a:r>
          </a:p>
          <a:p>
            <a:pPr algn="ctr">
              <a:lnSpc>
                <a:spcPct val="150000"/>
              </a:lnSpc>
            </a:pPr>
            <a:endParaRPr lang="en-US" altLang="ko-KR" sz="2025" kern="0" spc="75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sp>
        <p:nvSpPr>
          <p:cNvPr id="49" name="Object 64">
            <a:extLst>
              <a:ext uri="{FF2B5EF4-FFF2-40B4-BE49-F238E27FC236}">
                <a16:creationId xmlns:a16="http://schemas.microsoft.com/office/drawing/2014/main" id="{C1896613-6AEB-4554-B886-6D97B6985979}"/>
              </a:ext>
            </a:extLst>
          </p:cNvPr>
          <p:cNvSpPr txBox="1"/>
          <p:nvPr/>
        </p:nvSpPr>
        <p:spPr>
          <a:xfrm>
            <a:off x="3149792" y="6762914"/>
            <a:ext cx="1096013" cy="96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402DCC6A-63FD-44A7-8A66-FEFFB37F4974}"/>
              </a:ext>
            </a:extLst>
          </p:cNvPr>
          <p:cNvGrpSpPr/>
          <p:nvPr/>
        </p:nvGrpSpPr>
        <p:grpSpPr>
          <a:xfrm>
            <a:off x="8332611" y="2473266"/>
            <a:ext cx="6868845" cy="2125083"/>
            <a:chOff x="8571429" y="4222441"/>
            <a:chExt cx="9158460" cy="2729358"/>
          </a:xfrm>
        </p:grpSpPr>
        <p:pic>
          <p:nvPicPr>
            <p:cNvPr id="53" name="Object 11">
              <a:extLst>
                <a:ext uri="{FF2B5EF4-FFF2-40B4-BE49-F238E27FC236}">
                  <a16:creationId xmlns:a16="http://schemas.microsoft.com/office/drawing/2014/main" id="{C8D63C54-56E0-4051-9119-1B39503AB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54" name="그룹 1005">
            <a:extLst>
              <a:ext uri="{FF2B5EF4-FFF2-40B4-BE49-F238E27FC236}">
                <a16:creationId xmlns:a16="http://schemas.microsoft.com/office/drawing/2014/main" id="{2EB4A46D-DADB-4F22-A10C-6A487B1E255C}"/>
              </a:ext>
            </a:extLst>
          </p:cNvPr>
          <p:cNvGrpSpPr/>
          <p:nvPr/>
        </p:nvGrpSpPr>
        <p:grpSpPr>
          <a:xfrm>
            <a:off x="8332611" y="4700583"/>
            <a:ext cx="6868845" cy="3478731"/>
            <a:chOff x="8571429" y="7151799"/>
            <a:chExt cx="9158460" cy="2186255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5AF11535-DA65-48C0-885B-9356A09F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58" name="Object 27">
            <a:extLst>
              <a:ext uri="{FF2B5EF4-FFF2-40B4-BE49-F238E27FC236}">
                <a16:creationId xmlns:a16="http://schemas.microsoft.com/office/drawing/2014/main" id="{B7F98A9B-C51D-431E-A214-909FB96F6E17}"/>
              </a:ext>
            </a:extLst>
          </p:cNvPr>
          <p:cNvSpPr txBox="1"/>
          <p:nvPr/>
        </p:nvSpPr>
        <p:spPr>
          <a:xfrm>
            <a:off x="8570864" y="4785655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주요 활동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0B606AFA-9FF5-4AF5-BAEA-899A3CD7A227}"/>
              </a:ext>
            </a:extLst>
          </p:cNvPr>
          <p:cNvSpPr txBox="1"/>
          <p:nvPr/>
        </p:nvSpPr>
        <p:spPr>
          <a:xfrm>
            <a:off x="8570869" y="2555413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경력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39">
            <a:extLst>
              <a:ext uri="{FF2B5EF4-FFF2-40B4-BE49-F238E27FC236}">
                <a16:creationId xmlns:a16="http://schemas.microsoft.com/office/drawing/2014/main" id="{DDCAED8B-CDDC-45C7-80B3-66D3BDEA2E6A}"/>
              </a:ext>
            </a:extLst>
          </p:cNvPr>
          <p:cNvSpPr txBox="1"/>
          <p:nvPr/>
        </p:nvSpPr>
        <p:spPr>
          <a:xfrm>
            <a:off x="8763170" y="5124464"/>
            <a:ext cx="6323625" cy="3044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21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년 등단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나래시조시인협회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,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시조시인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대표시집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『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은꽃연가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』,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좋은땅출판사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한국산림문학 이사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문경새재여름시인학교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사무국장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</a:rPr>
              <a:t>한국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문인협회 정회원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한국정보처리학회 부회장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KAIST Fourth Revolution Intelligence Center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한양대학교 소프트중심대학 교과과정 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한국정보산업협회 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한이음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대회 심사위원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서울시 기술연구소 자문위원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F0CE3A-EFA7-4646-BF16-366C5933A857}"/>
              </a:ext>
            </a:extLst>
          </p:cNvPr>
          <p:cNvGrpSpPr/>
          <p:nvPr/>
        </p:nvGrpSpPr>
        <p:grpSpPr>
          <a:xfrm>
            <a:off x="8332613" y="1228419"/>
            <a:ext cx="6868845" cy="1045380"/>
            <a:chOff x="4031074" y="1363572"/>
            <a:chExt cx="4579230" cy="696920"/>
          </a:xfrm>
        </p:grpSpPr>
        <p:grpSp>
          <p:nvGrpSpPr>
            <p:cNvPr id="50" name="그룹 1003">
              <a:extLst>
                <a:ext uri="{FF2B5EF4-FFF2-40B4-BE49-F238E27FC236}">
                  <a16:creationId xmlns:a16="http://schemas.microsoft.com/office/drawing/2014/main" id="{FD2BB8FB-0ED5-4740-99CE-A84D3031682B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51" name="Object 8">
                <a:extLst>
                  <a:ext uri="{FF2B5EF4-FFF2-40B4-BE49-F238E27FC236}">
                    <a16:creationId xmlns:a16="http://schemas.microsoft.com/office/drawing/2014/main" id="{569A2408-D414-4FAD-BA8A-03FCF2317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56" name="Object 22">
              <a:extLst>
                <a:ext uri="{FF2B5EF4-FFF2-40B4-BE49-F238E27FC236}">
                  <a16:creationId xmlns:a16="http://schemas.microsoft.com/office/drawing/2014/main" id="{66722196-875A-4577-B513-AD41ACE03FD8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숭실대학교 공학박사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(IT Policy &amp; Management)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서강대 경제학석사 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</a:t>
              </a:r>
              <a:r>
                <a:rPr lang="ko-KR" altLang="en-US" sz="1463" dirty="0" err="1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기술경제학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4ECDDE40-4BEB-4211-ABAE-7B4253795666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학력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그룹 1018">
              <a:extLst>
                <a:ext uri="{FF2B5EF4-FFF2-40B4-BE49-F238E27FC236}">
                  <a16:creationId xmlns:a16="http://schemas.microsoft.com/office/drawing/2014/main" id="{B13934AE-B06B-47ED-8520-1DCB3921C5EC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62" name="Object 65">
                <a:extLst>
                  <a:ext uri="{FF2B5EF4-FFF2-40B4-BE49-F238E27FC236}">
                    <a16:creationId xmlns:a16="http://schemas.microsoft.com/office/drawing/2014/main" id="{1810B6D5-A4CA-43E1-A5C5-6D602837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grpSp>
        <p:nvGrpSpPr>
          <p:cNvPr id="63" name="그룹 1019">
            <a:extLst>
              <a:ext uri="{FF2B5EF4-FFF2-40B4-BE49-F238E27FC236}">
                <a16:creationId xmlns:a16="http://schemas.microsoft.com/office/drawing/2014/main" id="{DF822FBF-F439-462C-9F60-40D624975B60}"/>
              </a:ext>
            </a:extLst>
          </p:cNvPr>
          <p:cNvGrpSpPr/>
          <p:nvPr/>
        </p:nvGrpSpPr>
        <p:grpSpPr>
          <a:xfrm>
            <a:off x="8332615" y="2458981"/>
            <a:ext cx="467750" cy="46538"/>
            <a:chOff x="8571429" y="4203394"/>
            <a:chExt cx="623665" cy="62049"/>
          </a:xfrm>
        </p:grpSpPr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CE7BD984-395E-47D0-818B-56EAAD58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65" name="그룹 1020">
            <a:extLst>
              <a:ext uri="{FF2B5EF4-FFF2-40B4-BE49-F238E27FC236}">
                <a16:creationId xmlns:a16="http://schemas.microsoft.com/office/drawing/2014/main" id="{2F25C4AF-F724-4A76-B3EF-BFCA2B3F6FA1}"/>
              </a:ext>
            </a:extLst>
          </p:cNvPr>
          <p:cNvGrpSpPr/>
          <p:nvPr/>
        </p:nvGrpSpPr>
        <p:grpSpPr>
          <a:xfrm>
            <a:off x="8332615" y="4686301"/>
            <a:ext cx="467750" cy="46538"/>
            <a:chOff x="8571429" y="7132751"/>
            <a:chExt cx="623665" cy="62049"/>
          </a:xfrm>
        </p:grpSpPr>
        <p:pic>
          <p:nvPicPr>
            <p:cNvPr id="66" name="Object 71">
              <a:extLst>
                <a:ext uri="{FF2B5EF4-FFF2-40B4-BE49-F238E27FC236}">
                  <a16:creationId xmlns:a16="http://schemas.microsoft.com/office/drawing/2014/main" id="{1365FC87-33AD-4B11-A8B3-9E5125FC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67" name="Object 22">
            <a:extLst>
              <a:ext uri="{FF2B5EF4-FFF2-40B4-BE49-F238E27FC236}">
                <a16:creationId xmlns:a16="http://schemas.microsoft.com/office/drawing/2014/main" id="{40AE1995-5EBC-411A-B5F4-FAF9102A99A1}"/>
              </a:ext>
            </a:extLst>
          </p:cNvPr>
          <p:cNvSpPr txBox="1"/>
          <p:nvPr/>
        </p:nvSpPr>
        <p:spPr>
          <a:xfrm>
            <a:off x="8763170" y="2859219"/>
            <a:ext cx="5266386" cy="16933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KTDS DX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사업본부장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컨설팅본부장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(2021 ~ 2023)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SW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개발본부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 Delivery 1PTF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장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DX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혁신담당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(2018~2020)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경영플랫폼담당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(2015~ 2018)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</a:t>
            </a:r>
            <a:r>
              <a:rPr lang="en-US" altLang="ko-KR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NexR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사외이사 겸직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(2016 ~ 2019)</a:t>
            </a:r>
            <a:endParaRPr lang="en-US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286B10C-DDF6-4E5A-8280-1156E77E10C3}"/>
              </a:ext>
            </a:extLst>
          </p:cNvPr>
          <p:cNvGrpSpPr/>
          <p:nvPr/>
        </p:nvGrpSpPr>
        <p:grpSpPr>
          <a:xfrm>
            <a:off x="8332614" y="8229600"/>
            <a:ext cx="6868845" cy="1045380"/>
            <a:chOff x="4031074" y="1363572"/>
            <a:chExt cx="4579230" cy="696920"/>
          </a:xfrm>
        </p:grpSpPr>
        <p:grpSp>
          <p:nvGrpSpPr>
            <p:cNvPr id="77" name="그룹 1003">
              <a:extLst>
                <a:ext uri="{FF2B5EF4-FFF2-40B4-BE49-F238E27FC236}">
                  <a16:creationId xmlns:a16="http://schemas.microsoft.com/office/drawing/2014/main" id="{4A7544BF-87F6-4F86-836C-8AA8B5D0E0D5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4E7838B7-9804-478E-855A-9C63295E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78" name="Object 22">
              <a:extLst>
                <a:ext uri="{FF2B5EF4-FFF2-40B4-BE49-F238E27FC236}">
                  <a16:creationId xmlns:a16="http://schemas.microsoft.com/office/drawing/2014/main" id="{A113EA68-49FA-428C-BECC-908C1BE0FA02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  <a:hlinkClick r:id="rId6"/>
                </a:rPr>
                <a:t>ohintaek@gmail.com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010-3010-1651(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언제든지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연락을 해도 좋습니다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25A14819-9393-4CF9-8278-747F53E88965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연락처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0" name="그룹 1018">
              <a:extLst>
                <a:ext uri="{FF2B5EF4-FFF2-40B4-BE49-F238E27FC236}">
                  <a16:creationId xmlns:a16="http://schemas.microsoft.com/office/drawing/2014/main" id="{D2585C40-C03C-4FF4-8A3D-3F22A8DB92B5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81" name="Object 65">
                <a:extLst>
                  <a:ext uri="{FF2B5EF4-FFF2-40B4-BE49-F238E27FC236}">
                    <a16:creationId xmlns:a16="http://schemas.microsoft.com/office/drawing/2014/main" id="{314CA6C2-A338-4492-8A79-0F2D8468F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78EC7B-5F66-44D0-A199-91C3AB81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871" y="2391045"/>
            <a:ext cx="3711231" cy="46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학습하기 위한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방법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익히고 활용하기 위한 접근방식에는 데이터분석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기법중심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분석도구 중심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문제해결 중심의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가지가 있으며 개인적 성향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업무여건에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따라 고려가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 기법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7513514" y="3340592"/>
            <a:ext cx="40312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분석도구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3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3774455" y="3351108"/>
            <a:ext cx="28084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 해결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27939" y="6822519"/>
            <a:ext cx="4389159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일반적인 접근방법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기초통계학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확률분포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등 분석기법을 하나씩 학습함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산업공학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경영공학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전공특성에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 사용하는 분석기법 종류에 차이가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 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355757" y="6905620"/>
            <a:ext cx="4389159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R, SAS, SPSS,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Matlab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분석도구의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기능코드나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메뉴를 하나씩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도구마다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특화된 학문분야 및 산업분야가 있음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추론통계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기법별로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개별 소프트웨어를 익혀야 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중심 접근법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801600" y="6905620"/>
            <a:ext cx="4389159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속해 있는 산업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기능부서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고유한 이슈 중심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전통적인 중시되어오는 핵심 성과지표의 현황 및 목표를 통해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경쟁사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벤치마킹을 통해 새로운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KPI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도입가능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중심 접근법</a:t>
            </a:r>
          </a:p>
        </p:txBody>
      </p:sp>
      <p:pic>
        <p:nvPicPr>
          <p:cNvPr id="22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750" y="4133795"/>
            <a:ext cx="3853661" cy="2295325"/>
          </a:xfrm>
          <a:prstGeom prst="rect">
            <a:avLst/>
          </a:prstGeom>
        </p:spPr>
      </p:pic>
      <p:pic>
        <p:nvPicPr>
          <p:cNvPr id="23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6336" y="4045693"/>
            <a:ext cx="4428000" cy="2808000"/>
          </a:xfrm>
          <a:prstGeom prst="rect">
            <a:avLst/>
          </a:prstGeom>
        </p:spPr>
      </p:pic>
      <p:pic>
        <p:nvPicPr>
          <p:cNvPr id="24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01600" y="4045693"/>
            <a:ext cx="4428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5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세상의 다양한 </a:t>
            </a:r>
            <a:r>
              <a:rPr kumimoji="0" lang="ko-KR" altLang="en-US" sz="60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분석자원들</a:t>
            </a:r>
            <a:endParaRPr kumimoji="0" lang="en-US" altLang="ko-KR" sz="60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25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[A]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 대상인 세상에 존재하는 다양한 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무형의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객체마다의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고유한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내재속성과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행동속성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아들간의 관계 속에 모든 문제와 해답이 들어 있음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83185" y="3351108"/>
            <a:ext cx="3798132" cy="5525371"/>
            <a:chOff x="1283184" y="3351108"/>
            <a:chExt cx="4433915" cy="5525371"/>
          </a:xfrm>
        </p:grpSpPr>
        <p:sp>
          <p:nvSpPr>
            <p:cNvPr id="22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사람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내외부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고객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3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보는 비즈니스의 중심에는 고객이 있으며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서비스를 구매하고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불만을 제기하는 주체라는 측면에서 프로필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라이프스타일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구매이력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26813" y="3351108"/>
            <a:ext cx="3798132" cy="5525371"/>
            <a:chOff x="1283184" y="3351108"/>
            <a:chExt cx="4433915" cy="5525371"/>
          </a:xfrm>
        </p:grpSpPr>
        <p:sp>
          <p:nvSpPr>
            <p:cNvPr id="3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제품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서비스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기업이 만들어 내는 제품 서비스가 과연 유행을 선도하고 고객의 선택을 받을 수 있는지 측면에서 제품명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내구성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337169" y="3351108"/>
            <a:ext cx="3798132" cy="5857770"/>
            <a:chOff x="1283184" y="3351108"/>
            <a:chExt cx="4433915" cy="5857770"/>
          </a:xfrm>
        </p:grpSpPr>
        <p:sp>
          <p:nvSpPr>
            <p:cNvPr id="40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온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오프채널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1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327940" y="6822519"/>
              <a:ext cx="4389159" cy="2386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원하는 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기업이 어떤 경로로 전달한 것인지 측면에서 채널의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이용단계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이동경로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이용빈도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편의성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결재수단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정보구조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380797" y="3351108"/>
            <a:ext cx="3798131" cy="5192973"/>
            <a:chOff x="1283184" y="3351108"/>
            <a:chExt cx="4433914" cy="5192973"/>
          </a:xfrm>
        </p:grpSpPr>
        <p:sp>
          <p:nvSpPr>
            <p:cNvPr id="4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시설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장비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327940" y="6822519"/>
              <a:ext cx="4389158" cy="1721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생산과 제조 위한 시설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장비의 운영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측면에서 온도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에러율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진동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동작횟수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사용연한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0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523" y="4140328"/>
            <a:ext cx="3713328" cy="2338423"/>
          </a:xfrm>
          <a:prstGeom prst="rect">
            <a:avLst/>
          </a:prstGeom>
        </p:spPr>
      </p:pic>
      <p:sp>
        <p:nvSpPr>
          <p:cNvPr id="51" name="object 13"/>
          <p:cNvSpPr/>
          <p:nvPr/>
        </p:nvSpPr>
        <p:spPr>
          <a:xfrm>
            <a:off x="1316951" y="4135756"/>
            <a:ext cx="3726028" cy="2351994"/>
          </a:xfrm>
          <a:custGeom>
            <a:avLst/>
            <a:gdLst/>
            <a:ahLst/>
            <a:cxnLst/>
            <a:rect l="l" t="t" r="r" b="b"/>
            <a:pathLst>
              <a:path w="2757170" h="1584960">
                <a:moveTo>
                  <a:pt x="0" y="1584960"/>
                </a:moveTo>
                <a:lnTo>
                  <a:pt x="2756916" y="1584960"/>
                </a:lnTo>
                <a:lnTo>
                  <a:pt x="2756916" y="0"/>
                </a:lnTo>
                <a:lnTo>
                  <a:pt x="0" y="0"/>
                </a:lnTo>
                <a:lnTo>
                  <a:pt x="0" y="158496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086448" y="4140327"/>
            <a:ext cx="720609" cy="373153"/>
            <a:chOff x="1086448" y="4140327"/>
            <a:chExt cx="720609" cy="373153"/>
          </a:xfrm>
        </p:grpSpPr>
        <p:sp>
          <p:nvSpPr>
            <p:cNvPr id="52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1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pic>
        <p:nvPicPr>
          <p:cNvPr id="57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8915" y="4135756"/>
            <a:ext cx="3726029" cy="2357404"/>
          </a:xfrm>
          <a:prstGeom prst="rect">
            <a:avLst/>
          </a:prstGeom>
        </p:spPr>
      </p:pic>
      <p:pic>
        <p:nvPicPr>
          <p:cNvPr id="58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7169" y="4140327"/>
            <a:ext cx="3713567" cy="2338424"/>
          </a:xfrm>
          <a:prstGeom prst="rect">
            <a:avLst/>
          </a:prstGeom>
        </p:spPr>
      </p:pic>
      <p:pic>
        <p:nvPicPr>
          <p:cNvPr id="59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19135" y="4131643"/>
            <a:ext cx="3687929" cy="2347108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172026" y="4140327"/>
            <a:ext cx="720609" cy="373153"/>
            <a:chOff x="1086448" y="4140327"/>
            <a:chExt cx="720609" cy="373153"/>
          </a:xfrm>
        </p:grpSpPr>
        <p:sp>
          <p:nvSpPr>
            <p:cNvPr id="61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2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86607" y="4140327"/>
            <a:ext cx="720609" cy="373153"/>
            <a:chOff x="1086448" y="4140327"/>
            <a:chExt cx="720609" cy="373153"/>
          </a:xfrm>
        </p:grpSpPr>
        <p:sp>
          <p:nvSpPr>
            <p:cNvPr id="64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3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3184931" y="4127500"/>
            <a:ext cx="720609" cy="373153"/>
            <a:chOff x="1086448" y="4140327"/>
            <a:chExt cx="720609" cy="373153"/>
          </a:xfrm>
        </p:grpSpPr>
        <p:sp>
          <p:nvSpPr>
            <p:cNvPr id="67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4</a:t>
              </a:r>
              <a:endParaRPr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63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701" y="4149014"/>
            <a:ext cx="3708000" cy="2340000"/>
          </a:xfrm>
          <a:prstGeom prst="rect">
            <a:avLst/>
          </a:prstGeom>
        </p:spPr>
      </p:pic>
      <p:pic>
        <p:nvPicPr>
          <p:cNvPr id="49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8683" y="4146608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9907" y="4152900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37000" y="4140200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[A]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제품서비스를 이용하는 환경적 측면에서 영향을 미치는 시공간 요소와 자연조건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정책여건에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대해서도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분석모델에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포함해야 함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83185" y="3351108"/>
            <a:ext cx="3798132" cy="5525371"/>
            <a:chOff x="1283184" y="3351108"/>
            <a:chExt cx="4433915" cy="5525371"/>
          </a:xfrm>
        </p:grpSpPr>
        <p:sp>
          <p:nvSpPr>
            <p:cNvPr id="22" name="object 10"/>
            <p:cNvSpPr txBox="1"/>
            <p:nvPr/>
          </p:nvSpPr>
          <p:spPr>
            <a:xfrm>
              <a:off x="1449309" y="3351108"/>
              <a:ext cx="4057782" cy="87395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시간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요일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트렌드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3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365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비즈니스가 일관되게 진행되지 않는다는 측면에서 고객이 제품서비스를 언제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어느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기간동안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어느 추세로 이용하는지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26813" y="3351108"/>
            <a:ext cx="3798132" cy="5525371"/>
            <a:chOff x="1283184" y="3351108"/>
            <a:chExt cx="4433915" cy="5525371"/>
          </a:xfrm>
        </p:grpSpPr>
        <p:sp>
          <p:nvSpPr>
            <p:cNvPr id="35" name="object 10"/>
            <p:cNvSpPr txBox="1"/>
            <p:nvPr/>
          </p:nvSpPr>
          <p:spPr>
            <a:xfrm>
              <a:off x="1633753" y="3351108"/>
              <a:ext cx="3688893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지역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장소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위치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지대와 장소에 따라 고유한 문화적 특성이 존재하며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지리적인 접근성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유동성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이용조건이 다르다는 측면에서 지역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337169" y="3351108"/>
            <a:ext cx="3798132" cy="5857770"/>
            <a:chOff x="1283184" y="3351108"/>
            <a:chExt cx="4433915" cy="5857770"/>
          </a:xfrm>
        </p:grpSpPr>
        <p:sp>
          <p:nvSpPr>
            <p:cNvPr id="40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날씨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기상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자연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1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327940" y="6822519"/>
              <a:ext cx="4389159" cy="2386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변화무쌍하게 비즈니스에 영법을 미치는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외부환경적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요인이라는 측면에서 기온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습도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풍향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풍속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강수량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강수확률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기상특보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이상기후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이동경로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발생위치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380797" y="3351108"/>
            <a:ext cx="3798131" cy="5525371"/>
            <a:chOff x="1283184" y="3351108"/>
            <a:chExt cx="4433914" cy="5525371"/>
          </a:xfrm>
        </p:grpSpPr>
        <p:sp>
          <p:nvSpPr>
            <p:cNvPr id="4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정책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법률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규제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제도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327940" y="6822519"/>
              <a:ext cx="4389158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각종 규제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정책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법률은 기업에게 코스트 상승요인이자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기업발전의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저해 또는 발전을 위한 기반이라는 측면에서 공정거래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및 보안 준수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86448" y="4140327"/>
            <a:ext cx="720609" cy="373153"/>
            <a:chOff x="1086448" y="4140327"/>
            <a:chExt cx="720609" cy="373153"/>
          </a:xfrm>
        </p:grpSpPr>
        <p:sp>
          <p:nvSpPr>
            <p:cNvPr id="52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1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172026" y="4140327"/>
            <a:ext cx="720609" cy="373153"/>
            <a:chOff x="1086448" y="4140327"/>
            <a:chExt cx="720609" cy="373153"/>
          </a:xfrm>
        </p:grpSpPr>
        <p:sp>
          <p:nvSpPr>
            <p:cNvPr id="61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2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86607" y="4140327"/>
            <a:ext cx="720609" cy="373153"/>
            <a:chOff x="1086448" y="4140327"/>
            <a:chExt cx="720609" cy="373153"/>
          </a:xfrm>
        </p:grpSpPr>
        <p:sp>
          <p:nvSpPr>
            <p:cNvPr id="64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3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3184931" y="4127500"/>
            <a:ext cx="720609" cy="373153"/>
            <a:chOff x="1086448" y="4140327"/>
            <a:chExt cx="720609" cy="373153"/>
          </a:xfrm>
        </p:grpSpPr>
        <p:sp>
          <p:nvSpPr>
            <p:cNvPr id="67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4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sp>
        <p:nvSpPr>
          <p:cNvPr id="55" name="object 13"/>
          <p:cNvSpPr/>
          <p:nvPr/>
        </p:nvSpPr>
        <p:spPr>
          <a:xfrm>
            <a:off x="1316951" y="4135756"/>
            <a:ext cx="3726028" cy="2351994"/>
          </a:xfrm>
          <a:custGeom>
            <a:avLst/>
            <a:gdLst/>
            <a:ahLst/>
            <a:cxnLst/>
            <a:rect l="l" t="t" r="r" b="b"/>
            <a:pathLst>
              <a:path w="2757170" h="1584960">
                <a:moveTo>
                  <a:pt x="0" y="1584960"/>
                </a:moveTo>
                <a:lnTo>
                  <a:pt x="2756916" y="1584960"/>
                </a:lnTo>
                <a:lnTo>
                  <a:pt x="2756916" y="0"/>
                </a:lnTo>
                <a:lnTo>
                  <a:pt x="0" y="0"/>
                </a:lnTo>
                <a:lnTo>
                  <a:pt x="0" y="158496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458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[B]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 이슈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지구상에 존재하는 산업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업종의 문제해결을 위한 하나의 도구이므로 각 산업과 업종에서 중요한 비중을 차지하는 고유한 문제와 최근에 부각되는 이슈에 집중해 데이터분석을 접목해야 함</a:t>
              </a:r>
            </a:p>
          </p:txBody>
        </p:sp>
      </p:grpSp>
      <p:graphicFrame>
        <p:nvGraphicFramePr>
          <p:cNvPr id="5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22813"/>
              </p:ext>
            </p:extLst>
          </p:nvPr>
        </p:nvGraphicFramePr>
        <p:xfrm>
          <a:off x="1420812" y="3180361"/>
          <a:ext cx="15495588" cy="6593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355">
                <a:tc>
                  <a:txBody>
                    <a:bodyPr/>
                    <a:lstStyle/>
                    <a:p>
                      <a:pPr marL="294640" algn="ctr">
                        <a:lnSpc>
                          <a:spcPts val="158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산업분류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8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업종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농업·임업·어업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농업(작물재배,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축산),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임업(임업·벌목,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채취),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어업(어로,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양식)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광업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석탄·원유·천연가스,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철·비절금속,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비금속광물(건설자재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채취·석쇠)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44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생산·제조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571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23558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식료품,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음료,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담배,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섬유,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의복·액세서리,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잡화,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화학물질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의약품,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전기·전자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의료·정밀,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기계·장비, </a:t>
                      </a:r>
                      <a:r>
                        <a:rPr sz="1600" spc="-8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자동차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·,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가구,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기계,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악기·귀금속</a:t>
                      </a:r>
                      <a:r>
                        <a:rPr 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lang="ko-KR" alt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등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95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수도·하수·폐기</a:t>
                      </a:r>
                      <a:r>
                        <a:rPr sz="1600" b="1" spc="-2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물·재생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95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9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수도,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하수·폐수·분뇨처리,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폐기물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수집·운반·처리·원료재생,환경정화·복원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건설</a:t>
                      </a:r>
                      <a:endParaRPr sz="16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23876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종합건설(건물·주택·토목·지반·시설·조경),</a:t>
                      </a:r>
                      <a:r>
                        <a:rPr sz="1600" spc="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전문직공사(축조·해체, 설치·장식,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통신·전기)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도소매·유통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572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77978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자동차·부품판매,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도매·상품중개,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소매(백화점,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대형마트, 전자상거래,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통신·방문판매)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운송·물류·창고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육상운송,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수상운송,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항공운송,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창고·보관,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물류·택배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숙박·음식점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435609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숙박(일반,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호텔·콘도,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기숙·고시원),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음식점·주점(한식·외국식, 간이·배달,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주점,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커피)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9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2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정보통신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25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40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출판(</a:t>
                      </a:r>
                      <a:r>
                        <a:rPr sz="1600" spc="-7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서적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SW·게임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개발·공급),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영상·오디오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제작·배급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방송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우편·통신,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컴퓨터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프로그래밍,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시스템통합·관리,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정보서비스(포털,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자료처리,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뉴스제공)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금융·보험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78740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금융(은행,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조합,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신탁·투자,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카드·할부,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여신),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보험·연금, 금융서비스(증권,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선물,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연금)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부동산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부동산·건물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개발·임대·공급,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부동산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중개·자문·감정평가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marR="15875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8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전문과학기술서 </a:t>
                      </a: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3911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연구개발업,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전문서비스(법·회계·광고·조사·컨설팅),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건축·엔지니어링,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전문과학기술서비스(수의업,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디자인,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사진, </a:t>
                      </a:r>
                      <a:r>
                        <a:rPr sz="1600" spc="-2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통번역)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사업지원서비스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25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270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사업시설(유지·관리,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청소·방제,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조경),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사업지원(고용알선·인력공급,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여행사,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경호·경비,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콜센터),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임대업(운송장비,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용품,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콘텐츠</a:t>
                      </a:r>
                      <a:r>
                        <a:rPr sz="1600" spc="-2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공공행정·국방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정부행정,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국방행정,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사회보장행정</a:t>
                      </a:r>
                      <a:endParaRPr sz="16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교육서비스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0419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유아·초등·중등·고등대학,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학원·수련시설,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사회교육·직업훈련,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온라인학원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보건·사회복지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보건(병원,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요양원,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한의원),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복지·보육시설·복지관,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상담서비스,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marR="356870" algn="ctr">
                        <a:lnSpc>
                          <a:spcPts val="1440"/>
                        </a:lnSpc>
                      </a:pPr>
                      <a:r>
                        <a:rPr sz="1600" b="1" spc="-5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예술·스포츠· </a:t>
                      </a: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여가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107124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창착예술·여가관련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서비스,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스포츠·오락관련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서비스,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유원지·태마파크,</a:t>
                      </a:r>
                      <a:r>
                        <a:rPr sz="1600" spc="-1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복권·사행시설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817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2136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[C]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업무활동 이슈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일련의 활동을 통해 가치를 창출하는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(Value Chain)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에서도 데이터분석을 통해 보다 생산적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효과적으로 만들어 나갈 수 있음</a:t>
              </a: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32480" y="3386612"/>
            <a:ext cx="8363920" cy="4937567"/>
            <a:chOff x="323088" y="2275332"/>
            <a:chExt cx="6210300" cy="38392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32" y="2284476"/>
              <a:ext cx="6181976" cy="38206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660" y="2279904"/>
              <a:ext cx="6201410" cy="3830320"/>
            </a:xfrm>
            <a:custGeom>
              <a:avLst/>
              <a:gdLst/>
              <a:ahLst/>
              <a:cxnLst/>
              <a:rect l="l" t="t" r="r" b="b"/>
              <a:pathLst>
                <a:path w="6201409" h="3830320">
                  <a:moveTo>
                    <a:pt x="0" y="3829812"/>
                  </a:moveTo>
                  <a:lnTo>
                    <a:pt x="6201155" y="3829812"/>
                  </a:lnTo>
                  <a:lnTo>
                    <a:pt x="6201155" y="0"/>
                  </a:lnTo>
                  <a:lnTo>
                    <a:pt x="0" y="0"/>
                  </a:lnTo>
                  <a:lnTo>
                    <a:pt x="0" y="38298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210800" y="3430532"/>
            <a:ext cx="7001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가치사슬은 한 기업의 활동을 연관성이 있는 몇 개의 활동들로 나누어 경쟁우위의 원천인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저원가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또는 차별화가 가능한 부분을 찾아내기 위한 프레임워크임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주요활동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(primary activities)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직접적으로 고객에게 부가가치 창출에 기여하는 활동으로서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물류투입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물류산출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마케팅과 판매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애프터서비스 등 다섯 가지 활동으로 구성됨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지원활동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(support activities)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직접적으로 부가가치를 창출하지는 않지만 다른 활동을 보조해주는 기능을 하는 조달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기술개발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인프라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투자자관계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동네 가지 활동으로 구성됨</a:t>
            </a:r>
          </a:p>
        </p:txBody>
      </p:sp>
      <p:sp>
        <p:nvSpPr>
          <p:cNvPr id="14" name="object 14"/>
          <p:cNvSpPr/>
          <p:nvPr/>
        </p:nvSpPr>
        <p:spPr>
          <a:xfrm>
            <a:off x="4876800" y="8453814"/>
            <a:ext cx="8510270" cy="372349"/>
          </a:xfrm>
          <a:custGeom>
            <a:avLst/>
            <a:gdLst/>
            <a:ahLst/>
            <a:cxnLst/>
            <a:rect l="l" t="t" r="r" b="b"/>
            <a:pathLst>
              <a:path w="4319270" h="147954">
                <a:moveTo>
                  <a:pt x="4319016" y="0"/>
                </a:moveTo>
                <a:lnTo>
                  <a:pt x="0" y="0"/>
                </a:lnTo>
                <a:lnTo>
                  <a:pt x="2159508" y="147828"/>
                </a:lnTo>
                <a:lnTo>
                  <a:pt x="4319016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39140" y="8913732"/>
            <a:ext cx="16377918" cy="1075511"/>
            <a:chOff x="335279" y="8619743"/>
            <a:chExt cx="6193790" cy="579120"/>
          </a:xfrm>
        </p:grpSpPr>
        <p:sp>
          <p:nvSpPr>
            <p:cNvPr id="19" name="object 16"/>
            <p:cNvSpPr/>
            <p:nvPr/>
          </p:nvSpPr>
          <p:spPr>
            <a:xfrm>
              <a:off x="339851" y="8624315"/>
              <a:ext cx="6184900" cy="570230"/>
            </a:xfrm>
            <a:custGeom>
              <a:avLst/>
              <a:gdLst/>
              <a:ahLst/>
              <a:cxnLst/>
              <a:rect l="l" t="t" r="r" b="b"/>
              <a:pathLst>
                <a:path w="6184900" h="570229">
                  <a:moveTo>
                    <a:pt x="6124702" y="0"/>
                  </a:moveTo>
                  <a:lnTo>
                    <a:pt x="59664" y="0"/>
                  </a:lnTo>
                  <a:lnTo>
                    <a:pt x="36438" y="4688"/>
                  </a:lnTo>
                  <a:lnTo>
                    <a:pt x="17473" y="17473"/>
                  </a:lnTo>
                  <a:lnTo>
                    <a:pt x="4688" y="36438"/>
                  </a:lnTo>
                  <a:lnTo>
                    <a:pt x="0" y="59664"/>
                  </a:lnTo>
                  <a:lnTo>
                    <a:pt x="0" y="510311"/>
                  </a:lnTo>
                  <a:lnTo>
                    <a:pt x="4688" y="533537"/>
                  </a:lnTo>
                  <a:lnTo>
                    <a:pt x="17473" y="552502"/>
                  </a:lnTo>
                  <a:lnTo>
                    <a:pt x="36438" y="565287"/>
                  </a:lnTo>
                  <a:lnTo>
                    <a:pt x="59664" y="569975"/>
                  </a:lnTo>
                  <a:lnTo>
                    <a:pt x="6124702" y="569975"/>
                  </a:lnTo>
                  <a:lnTo>
                    <a:pt x="6147958" y="565287"/>
                  </a:lnTo>
                  <a:lnTo>
                    <a:pt x="6166929" y="552502"/>
                  </a:lnTo>
                  <a:lnTo>
                    <a:pt x="6179708" y="533537"/>
                  </a:lnTo>
                  <a:lnTo>
                    <a:pt x="6184392" y="510311"/>
                  </a:lnTo>
                  <a:lnTo>
                    <a:pt x="6184392" y="59664"/>
                  </a:lnTo>
                  <a:lnTo>
                    <a:pt x="6179708" y="36438"/>
                  </a:lnTo>
                  <a:lnTo>
                    <a:pt x="6166929" y="17473"/>
                  </a:lnTo>
                  <a:lnTo>
                    <a:pt x="6147958" y="4688"/>
                  </a:lnTo>
                  <a:lnTo>
                    <a:pt x="6124702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object 17"/>
            <p:cNvSpPr/>
            <p:nvPr/>
          </p:nvSpPr>
          <p:spPr>
            <a:xfrm>
              <a:off x="339851" y="8624315"/>
              <a:ext cx="6184900" cy="570230"/>
            </a:xfrm>
            <a:custGeom>
              <a:avLst/>
              <a:gdLst/>
              <a:ahLst/>
              <a:cxnLst/>
              <a:rect l="l" t="t" r="r" b="b"/>
              <a:pathLst>
                <a:path w="6184900" h="570229">
                  <a:moveTo>
                    <a:pt x="0" y="59664"/>
                  </a:moveTo>
                  <a:lnTo>
                    <a:pt x="4688" y="36438"/>
                  </a:lnTo>
                  <a:lnTo>
                    <a:pt x="17473" y="17473"/>
                  </a:lnTo>
                  <a:lnTo>
                    <a:pt x="36438" y="4688"/>
                  </a:lnTo>
                  <a:lnTo>
                    <a:pt x="59664" y="0"/>
                  </a:lnTo>
                  <a:lnTo>
                    <a:pt x="6124702" y="0"/>
                  </a:lnTo>
                  <a:lnTo>
                    <a:pt x="6147958" y="4688"/>
                  </a:lnTo>
                  <a:lnTo>
                    <a:pt x="6166929" y="17473"/>
                  </a:lnTo>
                  <a:lnTo>
                    <a:pt x="6179708" y="36438"/>
                  </a:lnTo>
                  <a:lnTo>
                    <a:pt x="6184392" y="59664"/>
                  </a:lnTo>
                  <a:lnTo>
                    <a:pt x="6184392" y="510311"/>
                  </a:lnTo>
                  <a:lnTo>
                    <a:pt x="6179708" y="533537"/>
                  </a:lnTo>
                  <a:lnTo>
                    <a:pt x="6166929" y="552502"/>
                  </a:lnTo>
                  <a:lnTo>
                    <a:pt x="6147958" y="565287"/>
                  </a:lnTo>
                  <a:lnTo>
                    <a:pt x="6124702" y="569975"/>
                  </a:lnTo>
                  <a:lnTo>
                    <a:pt x="59664" y="569975"/>
                  </a:lnTo>
                  <a:lnTo>
                    <a:pt x="36438" y="565287"/>
                  </a:lnTo>
                  <a:lnTo>
                    <a:pt x="17473" y="552502"/>
                  </a:lnTo>
                  <a:lnTo>
                    <a:pt x="4688" y="533537"/>
                  </a:lnTo>
                  <a:lnTo>
                    <a:pt x="0" y="510311"/>
                  </a:lnTo>
                  <a:lnTo>
                    <a:pt x="0" y="5966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object 18"/>
          <p:cNvSpPr txBox="1"/>
          <p:nvPr/>
        </p:nvSpPr>
        <p:spPr>
          <a:xfrm>
            <a:off x="2130895" y="9038789"/>
            <a:ext cx="14487255" cy="825867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spAutoFit/>
          </a:bodyPr>
          <a:lstStyle/>
          <a:p>
            <a:pPr marL="781685" marR="5080" indent="-769620" algn="ctr">
              <a:lnSpc>
                <a:spcPct val="100000"/>
              </a:lnSpc>
              <a:spcBef>
                <a:spcPts val="100"/>
              </a:spcBef>
            </a:pP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기업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자체기준이나</a:t>
            </a:r>
            <a:r>
              <a:rPr sz="2600" b="1" spc="-1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경쟁자보다</a:t>
            </a:r>
            <a:r>
              <a:rPr sz="26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미흡한</a:t>
            </a:r>
            <a:r>
              <a:rPr sz="26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4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부분,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고객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요구사항</a:t>
            </a:r>
            <a:r>
              <a:rPr sz="2600" b="1" spc="-1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미충족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요소를 </a:t>
            </a:r>
            <a:r>
              <a:rPr sz="26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찾아내고</a:t>
            </a:r>
            <a:r>
              <a:rPr sz="26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600" b="1" spc="-10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781685" marR="5080" indent="-769620" algn="ctr">
              <a:lnSpc>
                <a:spcPct val="100000"/>
              </a:lnSpc>
              <a:spcBef>
                <a:spcPts val="100"/>
              </a:spcBef>
            </a:pPr>
            <a:r>
              <a:rPr sz="26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이를</a:t>
            </a:r>
            <a:r>
              <a:rPr sz="26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개선하는데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데이터분석을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접목해야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86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2136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[C]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업무활동 이슈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가치사슬은 단계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(Phase)-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활동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(Activity)-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(Task)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프로세스라는 계층구조 속에서 데이터분석을 활용할 수 있는 비즈니스 문제들이 존재함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210800" y="3771900"/>
            <a:ext cx="7001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업무활동의 경우 시장조사분석전략수립 실행 및 계획이라는 단계에 따라 활동 및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세부과업을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진행하게 되며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필요한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근거자료의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업무활용이라는 데이터분석활동이 수반됨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신제품기획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(Product),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가격책정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(Price),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판매채널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(Place),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촉진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(Promotion)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고객관계관리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(CRM: Customer Relationship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Managerment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잠재고객발굴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가망고객전환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업셀링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크로스셀링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휴면고객활성화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고객이탈방지 등을 위한 업무계획수립 및 실행결과 분석이 데이터분석의 주요 주제가 될 수 있음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3" name="object 11"/>
          <p:cNvGrpSpPr/>
          <p:nvPr/>
        </p:nvGrpSpPr>
        <p:grpSpPr>
          <a:xfrm>
            <a:off x="1601350" y="3561541"/>
            <a:ext cx="7937016" cy="5684059"/>
            <a:chOff x="323088" y="2243327"/>
            <a:chExt cx="6210300" cy="5095240"/>
          </a:xfrm>
        </p:grpSpPr>
        <p:pic>
          <p:nvPicPr>
            <p:cNvPr id="2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32" y="2252471"/>
              <a:ext cx="6037211" cy="5076444"/>
            </a:xfrm>
            <a:prstGeom prst="rect">
              <a:avLst/>
            </a:prstGeom>
          </p:spPr>
        </p:pic>
        <p:sp>
          <p:nvSpPr>
            <p:cNvPr id="25" name="object 13"/>
            <p:cNvSpPr/>
            <p:nvPr/>
          </p:nvSpPr>
          <p:spPr>
            <a:xfrm>
              <a:off x="327660" y="2247899"/>
              <a:ext cx="6201410" cy="5085715"/>
            </a:xfrm>
            <a:custGeom>
              <a:avLst/>
              <a:gdLst/>
              <a:ahLst/>
              <a:cxnLst/>
              <a:rect l="l" t="t" r="r" b="b"/>
              <a:pathLst>
                <a:path w="6201409" h="5085715">
                  <a:moveTo>
                    <a:pt x="0" y="5085588"/>
                  </a:moveTo>
                  <a:lnTo>
                    <a:pt x="6201155" y="5085588"/>
                  </a:lnTo>
                  <a:lnTo>
                    <a:pt x="6201155" y="0"/>
                  </a:lnTo>
                  <a:lnTo>
                    <a:pt x="0" y="0"/>
                  </a:lnTo>
                  <a:lnTo>
                    <a:pt x="0" y="50855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6317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41520" cy="1578269"/>
            <a:chOff x="703218" y="1409700"/>
            <a:chExt cx="16541520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389545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객체에서 다양한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분석자원의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추출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대상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변수로 구성된 데이터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분석문제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Pool,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변수간 관계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판단근거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학습이 분석방법론의 핵심이 되어야 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object 10"/>
          <p:cNvSpPr txBox="1"/>
          <p:nvPr/>
        </p:nvSpPr>
        <p:spPr>
          <a:xfrm>
            <a:off x="1055900" y="3884674"/>
            <a:ext cx="7563186" cy="750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분석대상·객체로부터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분석에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속성·변수의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4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00" y="4574522"/>
            <a:ext cx="1765847" cy="1272906"/>
          </a:xfrm>
          <a:prstGeom prst="rect">
            <a:avLst/>
          </a:prstGeom>
        </p:spPr>
      </p:pic>
      <p:sp>
        <p:nvSpPr>
          <p:cNvPr id="46" name="object 13"/>
          <p:cNvSpPr txBox="1"/>
          <p:nvPr/>
        </p:nvSpPr>
        <p:spPr>
          <a:xfrm>
            <a:off x="1124199" y="4880211"/>
            <a:ext cx="164998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8895" algn="ctr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 </a:t>
            </a:r>
            <a:r>
              <a:rPr sz="2000" b="1" spc="-7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대상·객체 </a:t>
            </a:r>
            <a:r>
              <a:rPr sz="2000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(object)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47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8600" y="6162442"/>
            <a:ext cx="1765847" cy="1266477"/>
          </a:xfrm>
          <a:prstGeom prst="rect">
            <a:avLst/>
          </a:prstGeom>
        </p:spPr>
      </p:pic>
      <p:sp>
        <p:nvSpPr>
          <p:cNvPr id="48" name="object 15"/>
          <p:cNvSpPr txBox="1"/>
          <p:nvPr/>
        </p:nvSpPr>
        <p:spPr>
          <a:xfrm>
            <a:off x="1340967" y="6439060"/>
            <a:ext cx="176584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5"/>
              </a:spcBef>
            </a:pPr>
            <a:r>
              <a:rPr sz="2000" b="1" spc="-9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sz="2000" b="1" spc="-1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 </a:t>
            </a:r>
            <a:r>
              <a:rPr sz="2000" b="1" spc="-3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(attribute)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49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600" y="7763220"/>
            <a:ext cx="1765847" cy="1266478"/>
          </a:xfrm>
          <a:prstGeom prst="rect">
            <a:avLst/>
          </a:prstGeom>
        </p:spPr>
      </p:pic>
      <p:sp>
        <p:nvSpPr>
          <p:cNvPr id="50" name="object 17"/>
          <p:cNvSpPr txBox="1"/>
          <p:nvPr/>
        </p:nvSpPr>
        <p:spPr>
          <a:xfrm>
            <a:off x="1407715" y="8040194"/>
            <a:ext cx="1561362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105"/>
              </a:spcBef>
            </a:pPr>
            <a:r>
              <a:rPr sz="2000" b="1" spc="-9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sz="2000" b="1" spc="-1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변수 </a:t>
            </a:r>
            <a:r>
              <a:rPr sz="2000" b="1" spc="-3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(variable)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8"/>
          <p:cNvSpPr/>
          <p:nvPr/>
        </p:nvSpPr>
        <p:spPr>
          <a:xfrm>
            <a:off x="1830461" y="5768140"/>
            <a:ext cx="238299" cy="2012579"/>
          </a:xfrm>
          <a:custGeom>
            <a:avLst/>
            <a:gdLst/>
            <a:ahLst/>
            <a:cxnLst/>
            <a:rect l="l" t="t" r="r" b="b"/>
            <a:pathLst>
              <a:path w="173990" h="1431289">
                <a:moveTo>
                  <a:pt x="173736" y="1257046"/>
                </a:moveTo>
                <a:lnTo>
                  <a:pt x="115824" y="1295666"/>
                </a:lnTo>
                <a:lnTo>
                  <a:pt x="115824" y="1127760"/>
                </a:lnTo>
                <a:lnTo>
                  <a:pt x="57912" y="1127760"/>
                </a:lnTo>
                <a:lnTo>
                  <a:pt x="57912" y="1295666"/>
                </a:lnTo>
                <a:lnTo>
                  <a:pt x="0" y="1257046"/>
                </a:lnTo>
                <a:lnTo>
                  <a:pt x="86868" y="1430782"/>
                </a:lnTo>
                <a:lnTo>
                  <a:pt x="144780" y="1314958"/>
                </a:lnTo>
                <a:lnTo>
                  <a:pt x="173736" y="1257046"/>
                </a:lnTo>
                <a:close/>
              </a:path>
              <a:path w="173990" h="1431289">
                <a:moveTo>
                  <a:pt x="173736" y="118745"/>
                </a:moveTo>
                <a:lnTo>
                  <a:pt x="115824" y="157365"/>
                </a:lnTo>
                <a:lnTo>
                  <a:pt x="115824" y="0"/>
                </a:lnTo>
                <a:lnTo>
                  <a:pt x="57912" y="0"/>
                </a:lnTo>
                <a:lnTo>
                  <a:pt x="57912" y="157365"/>
                </a:lnTo>
                <a:lnTo>
                  <a:pt x="0" y="118745"/>
                </a:lnTo>
                <a:lnTo>
                  <a:pt x="86868" y="292481"/>
                </a:lnTo>
                <a:lnTo>
                  <a:pt x="144780" y="176657"/>
                </a:lnTo>
                <a:lnTo>
                  <a:pt x="173736" y="11874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object 19"/>
          <p:cNvSpPr txBox="1"/>
          <p:nvPr/>
        </p:nvSpPr>
        <p:spPr>
          <a:xfrm>
            <a:off x="2969076" y="4635520"/>
            <a:ext cx="5461177" cy="127470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발생시켜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고통/즐거움을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주는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유·무형의</a:t>
            </a:r>
            <a:r>
              <a:rPr b="1"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객체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63550" marR="5080" indent="-165100">
              <a:lnSpc>
                <a:spcPct val="100000"/>
              </a:lnSpc>
              <a:spcBef>
                <a:spcPts val="6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(금융업종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예)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고객,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직원,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지점,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지역사회,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신용평가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절차,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인터넷뱅킹,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서류,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정책,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제도,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법률,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예산,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시공간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3" name="object 20"/>
          <p:cNvSpPr txBox="1"/>
          <p:nvPr/>
        </p:nvSpPr>
        <p:spPr>
          <a:xfrm>
            <a:off x="2969078" y="6202779"/>
            <a:ext cx="4938102" cy="99770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대상·객체에</a:t>
            </a:r>
            <a:r>
              <a:rPr b="1"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속해</a:t>
            </a:r>
            <a:r>
              <a:rPr b="1"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성질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63550" marR="5080" indent="-165100">
              <a:lnSpc>
                <a:spcPct val="100000"/>
              </a:lnSpc>
              <a:spcBef>
                <a:spcPts val="6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(예금상품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예: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상품번호,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상품명,기간,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납부조건,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만기조건, 납입금액,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이자율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등)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4" name="object 21"/>
          <p:cNvSpPr txBox="1"/>
          <p:nvPr/>
        </p:nvSpPr>
        <p:spPr>
          <a:xfrm>
            <a:off x="2969077" y="7754827"/>
            <a:ext cx="5289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문제해결의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관련성을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가지고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있어</a:t>
            </a:r>
            <a:r>
              <a:rPr b="1"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선택한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5" name="object 22"/>
          <p:cNvSpPr txBox="1"/>
          <p:nvPr/>
        </p:nvSpPr>
        <p:spPr>
          <a:xfrm>
            <a:off x="3241187" y="8119127"/>
            <a:ext cx="492204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변수는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수치가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변한다는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의미이므로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어느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정도가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정상치인지,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어느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구간에서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움직여야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하는지,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영향을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주고·받는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상관·인과관계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변수는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무엇인지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등을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알아야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11808013" y="3887015"/>
            <a:ext cx="363397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리스트</a:t>
            </a:r>
            <a:r>
              <a:rPr sz="24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</a:t>
            </a:r>
            <a:r>
              <a:rPr lang="en-US"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고객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9" name="object 25"/>
          <p:cNvSpPr/>
          <p:nvPr/>
        </p:nvSpPr>
        <p:spPr>
          <a:xfrm>
            <a:off x="9453335" y="4348194"/>
            <a:ext cx="7758865" cy="45719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26"/>
          <p:cNvSpPr txBox="1"/>
          <p:nvPr/>
        </p:nvSpPr>
        <p:spPr>
          <a:xfrm>
            <a:off x="10667408" y="4707367"/>
            <a:ext cx="236351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이름,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주소,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2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성별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lang="en-US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연령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결혼,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인종,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소득,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학력,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직업,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거주지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1" name="object 27"/>
          <p:cNvSpPr txBox="1"/>
          <p:nvPr/>
        </p:nvSpPr>
        <p:spPr>
          <a:xfrm>
            <a:off x="14574743" y="4732792"/>
            <a:ext cx="263108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종교,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주택유형,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구독잡지, 보유자동차,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선호미디어,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취미활동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28"/>
          <p:cNvSpPr txBox="1"/>
          <p:nvPr/>
        </p:nvSpPr>
        <p:spPr>
          <a:xfrm>
            <a:off x="10667408" y="6523152"/>
            <a:ext cx="2363519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주이용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상품·서비스,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pc="-7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80670" algn="l"/>
                <a:tab pos="281305" algn="l"/>
              </a:tabLst>
            </a:pPr>
            <a:r>
              <a:rPr lang="en-US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 </a:t>
            </a:r>
            <a:r>
              <a:rPr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주이용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시간·장소,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80670" marR="234950">
              <a:lnSpc>
                <a:spcPct val="100000"/>
              </a:lnSpc>
            </a:pP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총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이용빈도·거래금액,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최근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이용빈도·거래금액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3" name="object 29"/>
          <p:cNvGrpSpPr/>
          <p:nvPr/>
        </p:nvGrpSpPr>
        <p:grpSpPr>
          <a:xfrm>
            <a:off x="9393647" y="4479193"/>
            <a:ext cx="1331838" cy="1363674"/>
            <a:chOff x="306324" y="6899147"/>
            <a:chExt cx="986155" cy="967740"/>
          </a:xfrm>
        </p:grpSpPr>
        <p:pic>
          <p:nvPicPr>
            <p:cNvPr id="64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4" y="6899147"/>
              <a:ext cx="986028" cy="967739"/>
            </a:xfrm>
            <a:prstGeom prst="rect">
              <a:avLst/>
            </a:prstGeom>
          </p:spPr>
        </p:pic>
        <p:pic>
          <p:nvPicPr>
            <p:cNvPr id="65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32" y="6925055"/>
              <a:ext cx="879348" cy="861060"/>
            </a:xfrm>
            <a:prstGeom prst="rect">
              <a:avLst/>
            </a:prstGeom>
          </p:spPr>
        </p:pic>
        <p:sp>
          <p:nvSpPr>
            <p:cNvPr id="66" name="object 32"/>
            <p:cNvSpPr/>
            <p:nvPr/>
          </p:nvSpPr>
          <p:spPr>
            <a:xfrm>
              <a:off x="403860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368808" y="0"/>
                  </a:moveTo>
                  <a:lnTo>
                    <a:pt x="318763" y="3291"/>
                  </a:lnTo>
                  <a:lnTo>
                    <a:pt x="270765" y="12878"/>
                  </a:lnTo>
                  <a:lnTo>
                    <a:pt x="225253" y="28330"/>
                  </a:lnTo>
                  <a:lnTo>
                    <a:pt x="182665" y="49219"/>
                  </a:lnTo>
                  <a:lnTo>
                    <a:pt x="143442" y="75114"/>
                  </a:lnTo>
                  <a:lnTo>
                    <a:pt x="108023" y="105584"/>
                  </a:lnTo>
                  <a:lnTo>
                    <a:pt x="76847" y="140201"/>
                  </a:lnTo>
                  <a:lnTo>
                    <a:pt x="50354" y="178533"/>
                  </a:lnTo>
                  <a:lnTo>
                    <a:pt x="28983" y="220152"/>
                  </a:lnTo>
                  <a:lnTo>
                    <a:pt x="13174" y="264627"/>
                  </a:lnTo>
                  <a:lnTo>
                    <a:pt x="3366" y="311528"/>
                  </a:lnTo>
                  <a:lnTo>
                    <a:pt x="0" y="360426"/>
                  </a:lnTo>
                  <a:lnTo>
                    <a:pt x="3366" y="409323"/>
                  </a:lnTo>
                  <a:lnTo>
                    <a:pt x="13174" y="456224"/>
                  </a:lnTo>
                  <a:lnTo>
                    <a:pt x="28983" y="500699"/>
                  </a:lnTo>
                  <a:lnTo>
                    <a:pt x="50354" y="542318"/>
                  </a:lnTo>
                  <a:lnTo>
                    <a:pt x="76847" y="580650"/>
                  </a:lnTo>
                  <a:lnTo>
                    <a:pt x="108023" y="615267"/>
                  </a:lnTo>
                  <a:lnTo>
                    <a:pt x="143442" y="645737"/>
                  </a:lnTo>
                  <a:lnTo>
                    <a:pt x="182665" y="671632"/>
                  </a:lnTo>
                  <a:lnTo>
                    <a:pt x="225253" y="692521"/>
                  </a:lnTo>
                  <a:lnTo>
                    <a:pt x="270765" y="707973"/>
                  </a:lnTo>
                  <a:lnTo>
                    <a:pt x="318763" y="717560"/>
                  </a:lnTo>
                  <a:lnTo>
                    <a:pt x="368808" y="720852"/>
                  </a:lnTo>
                  <a:lnTo>
                    <a:pt x="418852" y="717560"/>
                  </a:lnTo>
                  <a:lnTo>
                    <a:pt x="466850" y="707973"/>
                  </a:lnTo>
                  <a:lnTo>
                    <a:pt x="512362" y="692521"/>
                  </a:lnTo>
                  <a:lnTo>
                    <a:pt x="554950" y="671632"/>
                  </a:lnTo>
                  <a:lnTo>
                    <a:pt x="594173" y="645737"/>
                  </a:lnTo>
                  <a:lnTo>
                    <a:pt x="629592" y="615267"/>
                  </a:lnTo>
                  <a:lnTo>
                    <a:pt x="660768" y="580650"/>
                  </a:lnTo>
                  <a:lnTo>
                    <a:pt x="687261" y="542318"/>
                  </a:lnTo>
                  <a:lnTo>
                    <a:pt x="708632" y="500699"/>
                  </a:lnTo>
                  <a:lnTo>
                    <a:pt x="724441" y="456224"/>
                  </a:lnTo>
                  <a:lnTo>
                    <a:pt x="734249" y="409323"/>
                  </a:lnTo>
                  <a:lnTo>
                    <a:pt x="737616" y="360426"/>
                  </a:lnTo>
                  <a:lnTo>
                    <a:pt x="734249" y="311528"/>
                  </a:lnTo>
                  <a:lnTo>
                    <a:pt x="724441" y="264627"/>
                  </a:lnTo>
                  <a:lnTo>
                    <a:pt x="708632" y="220152"/>
                  </a:lnTo>
                  <a:lnTo>
                    <a:pt x="687261" y="178533"/>
                  </a:lnTo>
                  <a:lnTo>
                    <a:pt x="660768" y="140201"/>
                  </a:lnTo>
                  <a:lnTo>
                    <a:pt x="629592" y="105584"/>
                  </a:lnTo>
                  <a:lnTo>
                    <a:pt x="594173" y="75114"/>
                  </a:lnTo>
                  <a:lnTo>
                    <a:pt x="554950" y="49219"/>
                  </a:lnTo>
                  <a:lnTo>
                    <a:pt x="512362" y="28330"/>
                  </a:lnTo>
                  <a:lnTo>
                    <a:pt x="466850" y="12878"/>
                  </a:lnTo>
                  <a:lnTo>
                    <a:pt x="418852" y="3291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object 33"/>
            <p:cNvSpPr/>
            <p:nvPr/>
          </p:nvSpPr>
          <p:spPr>
            <a:xfrm>
              <a:off x="403860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0" y="360426"/>
                  </a:moveTo>
                  <a:lnTo>
                    <a:pt x="3366" y="311528"/>
                  </a:lnTo>
                  <a:lnTo>
                    <a:pt x="13174" y="264627"/>
                  </a:lnTo>
                  <a:lnTo>
                    <a:pt x="28983" y="220152"/>
                  </a:lnTo>
                  <a:lnTo>
                    <a:pt x="50354" y="178533"/>
                  </a:lnTo>
                  <a:lnTo>
                    <a:pt x="76847" y="140201"/>
                  </a:lnTo>
                  <a:lnTo>
                    <a:pt x="108023" y="105584"/>
                  </a:lnTo>
                  <a:lnTo>
                    <a:pt x="143442" y="75114"/>
                  </a:lnTo>
                  <a:lnTo>
                    <a:pt x="182665" y="49219"/>
                  </a:lnTo>
                  <a:lnTo>
                    <a:pt x="225253" y="28330"/>
                  </a:lnTo>
                  <a:lnTo>
                    <a:pt x="270765" y="12878"/>
                  </a:lnTo>
                  <a:lnTo>
                    <a:pt x="318763" y="3291"/>
                  </a:lnTo>
                  <a:lnTo>
                    <a:pt x="368808" y="0"/>
                  </a:lnTo>
                  <a:lnTo>
                    <a:pt x="418852" y="3291"/>
                  </a:lnTo>
                  <a:lnTo>
                    <a:pt x="466850" y="12878"/>
                  </a:lnTo>
                  <a:lnTo>
                    <a:pt x="512362" y="28330"/>
                  </a:lnTo>
                  <a:lnTo>
                    <a:pt x="554950" y="49219"/>
                  </a:lnTo>
                  <a:lnTo>
                    <a:pt x="594173" y="75114"/>
                  </a:lnTo>
                  <a:lnTo>
                    <a:pt x="629592" y="105584"/>
                  </a:lnTo>
                  <a:lnTo>
                    <a:pt x="660768" y="140201"/>
                  </a:lnTo>
                  <a:lnTo>
                    <a:pt x="687261" y="178533"/>
                  </a:lnTo>
                  <a:lnTo>
                    <a:pt x="708632" y="220152"/>
                  </a:lnTo>
                  <a:lnTo>
                    <a:pt x="724441" y="264627"/>
                  </a:lnTo>
                  <a:lnTo>
                    <a:pt x="734249" y="311528"/>
                  </a:lnTo>
                  <a:lnTo>
                    <a:pt x="737616" y="360426"/>
                  </a:lnTo>
                  <a:lnTo>
                    <a:pt x="734249" y="409323"/>
                  </a:lnTo>
                  <a:lnTo>
                    <a:pt x="724441" y="456224"/>
                  </a:lnTo>
                  <a:lnTo>
                    <a:pt x="708632" y="500699"/>
                  </a:lnTo>
                  <a:lnTo>
                    <a:pt x="687261" y="542318"/>
                  </a:lnTo>
                  <a:lnTo>
                    <a:pt x="660768" y="580650"/>
                  </a:lnTo>
                  <a:lnTo>
                    <a:pt x="629592" y="615267"/>
                  </a:lnTo>
                  <a:lnTo>
                    <a:pt x="594173" y="645737"/>
                  </a:lnTo>
                  <a:lnTo>
                    <a:pt x="554950" y="671632"/>
                  </a:lnTo>
                  <a:lnTo>
                    <a:pt x="512362" y="692521"/>
                  </a:lnTo>
                  <a:lnTo>
                    <a:pt x="466850" y="707973"/>
                  </a:lnTo>
                  <a:lnTo>
                    <a:pt x="418852" y="717560"/>
                  </a:lnTo>
                  <a:lnTo>
                    <a:pt x="368808" y="720852"/>
                  </a:lnTo>
                  <a:lnTo>
                    <a:pt x="318763" y="717560"/>
                  </a:lnTo>
                  <a:lnTo>
                    <a:pt x="270765" y="707973"/>
                  </a:lnTo>
                  <a:lnTo>
                    <a:pt x="225253" y="692521"/>
                  </a:lnTo>
                  <a:lnTo>
                    <a:pt x="182665" y="671632"/>
                  </a:lnTo>
                  <a:lnTo>
                    <a:pt x="143442" y="645737"/>
                  </a:lnTo>
                  <a:lnTo>
                    <a:pt x="108023" y="615267"/>
                  </a:lnTo>
                  <a:lnTo>
                    <a:pt x="76847" y="580650"/>
                  </a:lnTo>
                  <a:lnTo>
                    <a:pt x="50354" y="542318"/>
                  </a:lnTo>
                  <a:lnTo>
                    <a:pt x="28983" y="500699"/>
                  </a:lnTo>
                  <a:lnTo>
                    <a:pt x="13174" y="456224"/>
                  </a:lnTo>
                  <a:lnTo>
                    <a:pt x="3366" y="409323"/>
                  </a:lnTo>
                  <a:lnTo>
                    <a:pt x="0" y="36042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8" name="object 34"/>
          <p:cNvSpPr txBox="1"/>
          <p:nvPr/>
        </p:nvSpPr>
        <p:spPr>
          <a:xfrm>
            <a:off x="9518177" y="4663628"/>
            <a:ext cx="1033911" cy="939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0000"/>
              </a:lnSpc>
              <a:spcBef>
                <a:spcPts val="10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인구· </a:t>
            </a:r>
            <a:endParaRPr lang="en-US" b="1" spc="-2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065" marR="5080" indent="-635" algn="ctr">
              <a:lnSpc>
                <a:spcPct val="110000"/>
              </a:lnSpc>
              <a:spcBef>
                <a:spcPts val="100"/>
              </a:spcBef>
            </a:pPr>
            <a:r>
              <a:rPr b="1" spc="-9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사회학적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9" name="object 35"/>
          <p:cNvGrpSpPr/>
          <p:nvPr/>
        </p:nvGrpSpPr>
        <p:grpSpPr>
          <a:xfrm>
            <a:off x="13291772" y="4479193"/>
            <a:ext cx="1331838" cy="1363674"/>
            <a:chOff x="3491484" y="6899147"/>
            <a:chExt cx="986155" cy="967740"/>
          </a:xfrm>
        </p:grpSpPr>
        <p:pic>
          <p:nvPicPr>
            <p:cNvPr id="70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1484" y="6899147"/>
              <a:ext cx="986027" cy="967739"/>
            </a:xfrm>
            <a:prstGeom prst="rect">
              <a:avLst/>
            </a:prstGeom>
          </p:spPr>
        </p:pic>
        <p:pic>
          <p:nvPicPr>
            <p:cNvPr id="71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7392" y="6925055"/>
              <a:ext cx="879348" cy="861060"/>
            </a:xfrm>
            <a:prstGeom prst="rect">
              <a:avLst/>
            </a:prstGeom>
          </p:spPr>
        </p:pic>
        <p:sp>
          <p:nvSpPr>
            <p:cNvPr id="72" name="object 38"/>
            <p:cNvSpPr/>
            <p:nvPr/>
          </p:nvSpPr>
          <p:spPr>
            <a:xfrm>
              <a:off x="3587496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368807" y="0"/>
                  </a:moveTo>
                  <a:lnTo>
                    <a:pt x="318758" y="3291"/>
                  </a:lnTo>
                  <a:lnTo>
                    <a:pt x="270756" y="12878"/>
                  </a:lnTo>
                  <a:lnTo>
                    <a:pt x="225242" y="28330"/>
                  </a:lnTo>
                  <a:lnTo>
                    <a:pt x="182654" y="49219"/>
                  </a:lnTo>
                  <a:lnTo>
                    <a:pt x="143431" y="75114"/>
                  </a:lnTo>
                  <a:lnTo>
                    <a:pt x="108013" y="105584"/>
                  </a:lnTo>
                  <a:lnTo>
                    <a:pt x="76839" y="140201"/>
                  </a:lnTo>
                  <a:lnTo>
                    <a:pt x="50348" y="178533"/>
                  </a:lnTo>
                  <a:lnTo>
                    <a:pt x="28979" y="220152"/>
                  </a:lnTo>
                  <a:lnTo>
                    <a:pt x="13172" y="264627"/>
                  </a:lnTo>
                  <a:lnTo>
                    <a:pt x="3366" y="311528"/>
                  </a:lnTo>
                  <a:lnTo>
                    <a:pt x="0" y="360426"/>
                  </a:lnTo>
                  <a:lnTo>
                    <a:pt x="3366" y="409323"/>
                  </a:lnTo>
                  <a:lnTo>
                    <a:pt x="13172" y="456224"/>
                  </a:lnTo>
                  <a:lnTo>
                    <a:pt x="28979" y="500699"/>
                  </a:lnTo>
                  <a:lnTo>
                    <a:pt x="50348" y="542318"/>
                  </a:lnTo>
                  <a:lnTo>
                    <a:pt x="76839" y="580650"/>
                  </a:lnTo>
                  <a:lnTo>
                    <a:pt x="108013" y="615267"/>
                  </a:lnTo>
                  <a:lnTo>
                    <a:pt x="143431" y="645737"/>
                  </a:lnTo>
                  <a:lnTo>
                    <a:pt x="182654" y="671632"/>
                  </a:lnTo>
                  <a:lnTo>
                    <a:pt x="225242" y="692521"/>
                  </a:lnTo>
                  <a:lnTo>
                    <a:pt x="270756" y="707973"/>
                  </a:lnTo>
                  <a:lnTo>
                    <a:pt x="318758" y="717560"/>
                  </a:lnTo>
                  <a:lnTo>
                    <a:pt x="368807" y="720852"/>
                  </a:lnTo>
                  <a:lnTo>
                    <a:pt x="418857" y="717560"/>
                  </a:lnTo>
                  <a:lnTo>
                    <a:pt x="466859" y="707973"/>
                  </a:lnTo>
                  <a:lnTo>
                    <a:pt x="512373" y="692521"/>
                  </a:lnTo>
                  <a:lnTo>
                    <a:pt x="554961" y="671632"/>
                  </a:lnTo>
                  <a:lnTo>
                    <a:pt x="594184" y="645737"/>
                  </a:lnTo>
                  <a:lnTo>
                    <a:pt x="629602" y="615267"/>
                  </a:lnTo>
                  <a:lnTo>
                    <a:pt x="660776" y="580650"/>
                  </a:lnTo>
                  <a:lnTo>
                    <a:pt x="687267" y="542318"/>
                  </a:lnTo>
                  <a:lnTo>
                    <a:pt x="708636" y="500699"/>
                  </a:lnTo>
                  <a:lnTo>
                    <a:pt x="724443" y="456224"/>
                  </a:lnTo>
                  <a:lnTo>
                    <a:pt x="734249" y="409323"/>
                  </a:lnTo>
                  <a:lnTo>
                    <a:pt x="737615" y="360426"/>
                  </a:lnTo>
                  <a:lnTo>
                    <a:pt x="734249" y="311528"/>
                  </a:lnTo>
                  <a:lnTo>
                    <a:pt x="724443" y="264627"/>
                  </a:lnTo>
                  <a:lnTo>
                    <a:pt x="708636" y="220152"/>
                  </a:lnTo>
                  <a:lnTo>
                    <a:pt x="687267" y="178533"/>
                  </a:lnTo>
                  <a:lnTo>
                    <a:pt x="660776" y="140201"/>
                  </a:lnTo>
                  <a:lnTo>
                    <a:pt x="629602" y="105584"/>
                  </a:lnTo>
                  <a:lnTo>
                    <a:pt x="594184" y="75114"/>
                  </a:lnTo>
                  <a:lnTo>
                    <a:pt x="554961" y="49219"/>
                  </a:lnTo>
                  <a:lnTo>
                    <a:pt x="512373" y="28330"/>
                  </a:lnTo>
                  <a:lnTo>
                    <a:pt x="466859" y="12878"/>
                  </a:lnTo>
                  <a:lnTo>
                    <a:pt x="418857" y="329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object 39"/>
            <p:cNvSpPr/>
            <p:nvPr/>
          </p:nvSpPr>
          <p:spPr>
            <a:xfrm>
              <a:off x="3587496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0" y="360426"/>
                  </a:moveTo>
                  <a:lnTo>
                    <a:pt x="3366" y="311528"/>
                  </a:lnTo>
                  <a:lnTo>
                    <a:pt x="13172" y="264627"/>
                  </a:lnTo>
                  <a:lnTo>
                    <a:pt x="28979" y="220152"/>
                  </a:lnTo>
                  <a:lnTo>
                    <a:pt x="50348" y="178533"/>
                  </a:lnTo>
                  <a:lnTo>
                    <a:pt x="76839" y="140201"/>
                  </a:lnTo>
                  <a:lnTo>
                    <a:pt x="108013" y="105584"/>
                  </a:lnTo>
                  <a:lnTo>
                    <a:pt x="143431" y="75114"/>
                  </a:lnTo>
                  <a:lnTo>
                    <a:pt x="182654" y="49219"/>
                  </a:lnTo>
                  <a:lnTo>
                    <a:pt x="225242" y="28330"/>
                  </a:lnTo>
                  <a:lnTo>
                    <a:pt x="270756" y="12878"/>
                  </a:lnTo>
                  <a:lnTo>
                    <a:pt x="318758" y="3291"/>
                  </a:lnTo>
                  <a:lnTo>
                    <a:pt x="368807" y="0"/>
                  </a:lnTo>
                  <a:lnTo>
                    <a:pt x="418857" y="3291"/>
                  </a:lnTo>
                  <a:lnTo>
                    <a:pt x="466859" y="12878"/>
                  </a:lnTo>
                  <a:lnTo>
                    <a:pt x="512373" y="28330"/>
                  </a:lnTo>
                  <a:lnTo>
                    <a:pt x="554961" y="49219"/>
                  </a:lnTo>
                  <a:lnTo>
                    <a:pt x="594184" y="75114"/>
                  </a:lnTo>
                  <a:lnTo>
                    <a:pt x="629602" y="105584"/>
                  </a:lnTo>
                  <a:lnTo>
                    <a:pt x="660776" y="140201"/>
                  </a:lnTo>
                  <a:lnTo>
                    <a:pt x="687267" y="178533"/>
                  </a:lnTo>
                  <a:lnTo>
                    <a:pt x="708636" y="220152"/>
                  </a:lnTo>
                  <a:lnTo>
                    <a:pt x="724443" y="264627"/>
                  </a:lnTo>
                  <a:lnTo>
                    <a:pt x="734249" y="311528"/>
                  </a:lnTo>
                  <a:lnTo>
                    <a:pt x="737615" y="360426"/>
                  </a:lnTo>
                  <a:lnTo>
                    <a:pt x="734249" y="409323"/>
                  </a:lnTo>
                  <a:lnTo>
                    <a:pt x="724443" y="456224"/>
                  </a:lnTo>
                  <a:lnTo>
                    <a:pt x="708636" y="500699"/>
                  </a:lnTo>
                  <a:lnTo>
                    <a:pt x="687267" y="542318"/>
                  </a:lnTo>
                  <a:lnTo>
                    <a:pt x="660776" y="580650"/>
                  </a:lnTo>
                  <a:lnTo>
                    <a:pt x="629602" y="615267"/>
                  </a:lnTo>
                  <a:lnTo>
                    <a:pt x="594184" y="645737"/>
                  </a:lnTo>
                  <a:lnTo>
                    <a:pt x="554961" y="671632"/>
                  </a:lnTo>
                  <a:lnTo>
                    <a:pt x="512373" y="692521"/>
                  </a:lnTo>
                  <a:lnTo>
                    <a:pt x="466859" y="707973"/>
                  </a:lnTo>
                  <a:lnTo>
                    <a:pt x="418857" y="717560"/>
                  </a:lnTo>
                  <a:lnTo>
                    <a:pt x="368807" y="720852"/>
                  </a:lnTo>
                  <a:lnTo>
                    <a:pt x="318758" y="717560"/>
                  </a:lnTo>
                  <a:lnTo>
                    <a:pt x="270756" y="707973"/>
                  </a:lnTo>
                  <a:lnTo>
                    <a:pt x="225242" y="692521"/>
                  </a:lnTo>
                  <a:lnTo>
                    <a:pt x="182654" y="671632"/>
                  </a:lnTo>
                  <a:lnTo>
                    <a:pt x="143431" y="645737"/>
                  </a:lnTo>
                  <a:lnTo>
                    <a:pt x="108013" y="615267"/>
                  </a:lnTo>
                  <a:lnTo>
                    <a:pt x="76839" y="580650"/>
                  </a:lnTo>
                  <a:lnTo>
                    <a:pt x="50348" y="542318"/>
                  </a:lnTo>
                  <a:lnTo>
                    <a:pt x="28979" y="500699"/>
                  </a:lnTo>
                  <a:lnTo>
                    <a:pt x="13172" y="456224"/>
                  </a:lnTo>
                  <a:lnTo>
                    <a:pt x="3366" y="409323"/>
                  </a:lnTo>
                  <a:lnTo>
                    <a:pt x="0" y="36042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object 40"/>
          <p:cNvSpPr txBox="1"/>
          <p:nvPr/>
        </p:nvSpPr>
        <p:spPr>
          <a:xfrm>
            <a:off x="13488022" y="4706430"/>
            <a:ext cx="863354" cy="9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0000"/>
              </a:lnSpc>
              <a:spcBef>
                <a:spcPts val="100"/>
              </a:spcBef>
            </a:pPr>
            <a:r>
              <a:rPr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라이프 스타일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75" name="object 41"/>
          <p:cNvGrpSpPr/>
          <p:nvPr/>
        </p:nvGrpSpPr>
        <p:grpSpPr>
          <a:xfrm>
            <a:off x="9393647" y="6425082"/>
            <a:ext cx="1331838" cy="1363674"/>
            <a:chOff x="306324" y="7879080"/>
            <a:chExt cx="986155" cy="967740"/>
          </a:xfrm>
        </p:grpSpPr>
        <p:pic>
          <p:nvPicPr>
            <p:cNvPr id="76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4" y="7879080"/>
              <a:ext cx="986028" cy="967740"/>
            </a:xfrm>
            <a:prstGeom prst="rect">
              <a:avLst/>
            </a:prstGeom>
          </p:spPr>
        </p:pic>
        <p:pic>
          <p:nvPicPr>
            <p:cNvPr id="77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232" y="7904988"/>
              <a:ext cx="879348" cy="861060"/>
            </a:xfrm>
            <a:prstGeom prst="rect">
              <a:avLst/>
            </a:prstGeom>
          </p:spPr>
        </p:pic>
        <p:sp>
          <p:nvSpPr>
            <p:cNvPr id="78" name="object 44"/>
            <p:cNvSpPr/>
            <p:nvPr/>
          </p:nvSpPr>
          <p:spPr>
            <a:xfrm>
              <a:off x="403860" y="7975092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368808" y="0"/>
                  </a:moveTo>
                  <a:lnTo>
                    <a:pt x="318763" y="3291"/>
                  </a:lnTo>
                  <a:lnTo>
                    <a:pt x="270765" y="12878"/>
                  </a:lnTo>
                  <a:lnTo>
                    <a:pt x="225253" y="28330"/>
                  </a:lnTo>
                  <a:lnTo>
                    <a:pt x="182665" y="49219"/>
                  </a:lnTo>
                  <a:lnTo>
                    <a:pt x="143442" y="75114"/>
                  </a:lnTo>
                  <a:lnTo>
                    <a:pt x="108023" y="105584"/>
                  </a:lnTo>
                  <a:lnTo>
                    <a:pt x="76847" y="140201"/>
                  </a:lnTo>
                  <a:lnTo>
                    <a:pt x="50354" y="178533"/>
                  </a:lnTo>
                  <a:lnTo>
                    <a:pt x="28983" y="220152"/>
                  </a:lnTo>
                  <a:lnTo>
                    <a:pt x="13174" y="264627"/>
                  </a:lnTo>
                  <a:lnTo>
                    <a:pt x="3366" y="311528"/>
                  </a:lnTo>
                  <a:lnTo>
                    <a:pt x="0" y="360425"/>
                  </a:lnTo>
                  <a:lnTo>
                    <a:pt x="3366" y="409323"/>
                  </a:lnTo>
                  <a:lnTo>
                    <a:pt x="13174" y="456224"/>
                  </a:lnTo>
                  <a:lnTo>
                    <a:pt x="28983" y="500699"/>
                  </a:lnTo>
                  <a:lnTo>
                    <a:pt x="50354" y="542318"/>
                  </a:lnTo>
                  <a:lnTo>
                    <a:pt x="76847" y="580650"/>
                  </a:lnTo>
                  <a:lnTo>
                    <a:pt x="108023" y="615267"/>
                  </a:lnTo>
                  <a:lnTo>
                    <a:pt x="143442" y="645737"/>
                  </a:lnTo>
                  <a:lnTo>
                    <a:pt x="182665" y="671632"/>
                  </a:lnTo>
                  <a:lnTo>
                    <a:pt x="225253" y="692521"/>
                  </a:lnTo>
                  <a:lnTo>
                    <a:pt x="270765" y="707973"/>
                  </a:lnTo>
                  <a:lnTo>
                    <a:pt x="318763" y="717560"/>
                  </a:lnTo>
                  <a:lnTo>
                    <a:pt x="368808" y="720851"/>
                  </a:lnTo>
                  <a:lnTo>
                    <a:pt x="418852" y="717560"/>
                  </a:lnTo>
                  <a:lnTo>
                    <a:pt x="466850" y="707973"/>
                  </a:lnTo>
                  <a:lnTo>
                    <a:pt x="512362" y="692521"/>
                  </a:lnTo>
                  <a:lnTo>
                    <a:pt x="554950" y="671632"/>
                  </a:lnTo>
                  <a:lnTo>
                    <a:pt x="594173" y="645737"/>
                  </a:lnTo>
                  <a:lnTo>
                    <a:pt x="629592" y="615267"/>
                  </a:lnTo>
                  <a:lnTo>
                    <a:pt x="660768" y="580650"/>
                  </a:lnTo>
                  <a:lnTo>
                    <a:pt x="687261" y="542318"/>
                  </a:lnTo>
                  <a:lnTo>
                    <a:pt x="708632" y="500699"/>
                  </a:lnTo>
                  <a:lnTo>
                    <a:pt x="724441" y="456224"/>
                  </a:lnTo>
                  <a:lnTo>
                    <a:pt x="734249" y="409323"/>
                  </a:lnTo>
                  <a:lnTo>
                    <a:pt x="737616" y="360425"/>
                  </a:lnTo>
                  <a:lnTo>
                    <a:pt x="734249" y="311528"/>
                  </a:lnTo>
                  <a:lnTo>
                    <a:pt x="724441" y="264627"/>
                  </a:lnTo>
                  <a:lnTo>
                    <a:pt x="708632" y="220152"/>
                  </a:lnTo>
                  <a:lnTo>
                    <a:pt x="687261" y="178533"/>
                  </a:lnTo>
                  <a:lnTo>
                    <a:pt x="660768" y="140201"/>
                  </a:lnTo>
                  <a:lnTo>
                    <a:pt x="629592" y="105584"/>
                  </a:lnTo>
                  <a:lnTo>
                    <a:pt x="594173" y="75114"/>
                  </a:lnTo>
                  <a:lnTo>
                    <a:pt x="554950" y="49219"/>
                  </a:lnTo>
                  <a:lnTo>
                    <a:pt x="512362" y="28330"/>
                  </a:lnTo>
                  <a:lnTo>
                    <a:pt x="466850" y="12878"/>
                  </a:lnTo>
                  <a:lnTo>
                    <a:pt x="418852" y="3291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object 45"/>
            <p:cNvSpPr/>
            <p:nvPr/>
          </p:nvSpPr>
          <p:spPr>
            <a:xfrm>
              <a:off x="403860" y="7975092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0" y="360425"/>
                  </a:moveTo>
                  <a:lnTo>
                    <a:pt x="3366" y="311528"/>
                  </a:lnTo>
                  <a:lnTo>
                    <a:pt x="13174" y="264627"/>
                  </a:lnTo>
                  <a:lnTo>
                    <a:pt x="28983" y="220152"/>
                  </a:lnTo>
                  <a:lnTo>
                    <a:pt x="50354" y="178533"/>
                  </a:lnTo>
                  <a:lnTo>
                    <a:pt x="76847" y="140201"/>
                  </a:lnTo>
                  <a:lnTo>
                    <a:pt x="108023" y="105584"/>
                  </a:lnTo>
                  <a:lnTo>
                    <a:pt x="143442" y="75114"/>
                  </a:lnTo>
                  <a:lnTo>
                    <a:pt x="182665" y="49219"/>
                  </a:lnTo>
                  <a:lnTo>
                    <a:pt x="225253" y="28330"/>
                  </a:lnTo>
                  <a:lnTo>
                    <a:pt x="270765" y="12878"/>
                  </a:lnTo>
                  <a:lnTo>
                    <a:pt x="318763" y="3291"/>
                  </a:lnTo>
                  <a:lnTo>
                    <a:pt x="368808" y="0"/>
                  </a:lnTo>
                  <a:lnTo>
                    <a:pt x="418852" y="3291"/>
                  </a:lnTo>
                  <a:lnTo>
                    <a:pt x="466850" y="12878"/>
                  </a:lnTo>
                  <a:lnTo>
                    <a:pt x="512362" y="28330"/>
                  </a:lnTo>
                  <a:lnTo>
                    <a:pt x="554950" y="49219"/>
                  </a:lnTo>
                  <a:lnTo>
                    <a:pt x="594173" y="75114"/>
                  </a:lnTo>
                  <a:lnTo>
                    <a:pt x="629592" y="105584"/>
                  </a:lnTo>
                  <a:lnTo>
                    <a:pt x="660768" y="140201"/>
                  </a:lnTo>
                  <a:lnTo>
                    <a:pt x="687261" y="178533"/>
                  </a:lnTo>
                  <a:lnTo>
                    <a:pt x="708632" y="220152"/>
                  </a:lnTo>
                  <a:lnTo>
                    <a:pt x="724441" y="264627"/>
                  </a:lnTo>
                  <a:lnTo>
                    <a:pt x="734249" y="311528"/>
                  </a:lnTo>
                  <a:lnTo>
                    <a:pt x="737616" y="360425"/>
                  </a:lnTo>
                  <a:lnTo>
                    <a:pt x="734249" y="409323"/>
                  </a:lnTo>
                  <a:lnTo>
                    <a:pt x="724441" y="456224"/>
                  </a:lnTo>
                  <a:lnTo>
                    <a:pt x="708632" y="500699"/>
                  </a:lnTo>
                  <a:lnTo>
                    <a:pt x="687261" y="542318"/>
                  </a:lnTo>
                  <a:lnTo>
                    <a:pt x="660768" y="580650"/>
                  </a:lnTo>
                  <a:lnTo>
                    <a:pt x="629592" y="615267"/>
                  </a:lnTo>
                  <a:lnTo>
                    <a:pt x="594173" y="645737"/>
                  </a:lnTo>
                  <a:lnTo>
                    <a:pt x="554950" y="671632"/>
                  </a:lnTo>
                  <a:lnTo>
                    <a:pt x="512362" y="692521"/>
                  </a:lnTo>
                  <a:lnTo>
                    <a:pt x="466850" y="707973"/>
                  </a:lnTo>
                  <a:lnTo>
                    <a:pt x="418852" y="717560"/>
                  </a:lnTo>
                  <a:lnTo>
                    <a:pt x="368808" y="720851"/>
                  </a:lnTo>
                  <a:lnTo>
                    <a:pt x="318763" y="717560"/>
                  </a:lnTo>
                  <a:lnTo>
                    <a:pt x="270765" y="707973"/>
                  </a:lnTo>
                  <a:lnTo>
                    <a:pt x="225253" y="692521"/>
                  </a:lnTo>
                  <a:lnTo>
                    <a:pt x="182665" y="671632"/>
                  </a:lnTo>
                  <a:lnTo>
                    <a:pt x="143442" y="645737"/>
                  </a:lnTo>
                  <a:lnTo>
                    <a:pt x="108023" y="615267"/>
                  </a:lnTo>
                  <a:lnTo>
                    <a:pt x="76847" y="580650"/>
                  </a:lnTo>
                  <a:lnTo>
                    <a:pt x="50354" y="542318"/>
                  </a:lnTo>
                  <a:lnTo>
                    <a:pt x="28983" y="500699"/>
                  </a:lnTo>
                  <a:lnTo>
                    <a:pt x="13174" y="456224"/>
                  </a:lnTo>
                  <a:lnTo>
                    <a:pt x="3366" y="409323"/>
                  </a:lnTo>
                  <a:lnTo>
                    <a:pt x="0" y="36042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object 46"/>
          <p:cNvSpPr txBox="1"/>
          <p:nvPr/>
        </p:nvSpPr>
        <p:spPr>
          <a:xfrm>
            <a:off x="9467176" y="6819900"/>
            <a:ext cx="1111266" cy="61427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거래·이력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81" name="object 47"/>
          <p:cNvGrpSpPr/>
          <p:nvPr/>
        </p:nvGrpSpPr>
        <p:grpSpPr>
          <a:xfrm>
            <a:off x="13316431" y="6450810"/>
            <a:ext cx="1282955" cy="1325198"/>
            <a:chOff x="3509743" y="7897338"/>
            <a:chExt cx="949960" cy="940435"/>
          </a:xfrm>
        </p:grpSpPr>
        <p:pic>
          <p:nvPicPr>
            <p:cNvPr id="82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743" y="7897338"/>
              <a:ext cx="949508" cy="940351"/>
            </a:xfrm>
            <a:prstGeom prst="rect">
              <a:avLst/>
            </a:prstGeom>
          </p:spPr>
        </p:pic>
        <p:pic>
          <p:nvPicPr>
            <p:cNvPr id="83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7392" y="7904987"/>
              <a:ext cx="879348" cy="861060"/>
            </a:xfrm>
            <a:prstGeom prst="rect">
              <a:avLst/>
            </a:prstGeom>
          </p:spPr>
        </p:pic>
        <p:sp>
          <p:nvSpPr>
            <p:cNvPr id="84" name="object 50"/>
            <p:cNvSpPr/>
            <p:nvPr/>
          </p:nvSpPr>
          <p:spPr>
            <a:xfrm>
              <a:off x="3587496" y="7975091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368807" y="0"/>
                  </a:moveTo>
                  <a:lnTo>
                    <a:pt x="318758" y="3291"/>
                  </a:lnTo>
                  <a:lnTo>
                    <a:pt x="270756" y="12878"/>
                  </a:lnTo>
                  <a:lnTo>
                    <a:pt x="225242" y="28330"/>
                  </a:lnTo>
                  <a:lnTo>
                    <a:pt x="182654" y="49219"/>
                  </a:lnTo>
                  <a:lnTo>
                    <a:pt x="143431" y="75114"/>
                  </a:lnTo>
                  <a:lnTo>
                    <a:pt x="108013" y="105584"/>
                  </a:lnTo>
                  <a:lnTo>
                    <a:pt x="76839" y="140201"/>
                  </a:lnTo>
                  <a:lnTo>
                    <a:pt x="50348" y="178533"/>
                  </a:lnTo>
                  <a:lnTo>
                    <a:pt x="28979" y="220152"/>
                  </a:lnTo>
                  <a:lnTo>
                    <a:pt x="13172" y="264627"/>
                  </a:lnTo>
                  <a:lnTo>
                    <a:pt x="3366" y="311528"/>
                  </a:lnTo>
                  <a:lnTo>
                    <a:pt x="0" y="360425"/>
                  </a:lnTo>
                  <a:lnTo>
                    <a:pt x="3366" y="409323"/>
                  </a:lnTo>
                  <a:lnTo>
                    <a:pt x="13172" y="456224"/>
                  </a:lnTo>
                  <a:lnTo>
                    <a:pt x="28979" y="500699"/>
                  </a:lnTo>
                  <a:lnTo>
                    <a:pt x="50348" y="542318"/>
                  </a:lnTo>
                  <a:lnTo>
                    <a:pt x="76839" y="580650"/>
                  </a:lnTo>
                  <a:lnTo>
                    <a:pt x="108013" y="615267"/>
                  </a:lnTo>
                  <a:lnTo>
                    <a:pt x="143431" y="645737"/>
                  </a:lnTo>
                  <a:lnTo>
                    <a:pt x="182654" y="671632"/>
                  </a:lnTo>
                  <a:lnTo>
                    <a:pt x="225242" y="692521"/>
                  </a:lnTo>
                  <a:lnTo>
                    <a:pt x="270756" y="707973"/>
                  </a:lnTo>
                  <a:lnTo>
                    <a:pt x="318758" y="717560"/>
                  </a:lnTo>
                  <a:lnTo>
                    <a:pt x="368807" y="720851"/>
                  </a:lnTo>
                  <a:lnTo>
                    <a:pt x="418857" y="717560"/>
                  </a:lnTo>
                  <a:lnTo>
                    <a:pt x="466859" y="707973"/>
                  </a:lnTo>
                  <a:lnTo>
                    <a:pt x="512373" y="692521"/>
                  </a:lnTo>
                  <a:lnTo>
                    <a:pt x="554961" y="671632"/>
                  </a:lnTo>
                  <a:lnTo>
                    <a:pt x="594184" y="645737"/>
                  </a:lnTo>
                  <a:lnTo>
                    <a:pt x="629602" y="615267"/>
                  </a:lnTo>
                  <a:lnTo>
                    <a:pt x="660776" y="580650"/>
                  </a:lnTo>
                  <a:lnTo>
                    <a:pt x="687267" y="542318"/>
                  </a:lnTo>
                  <a:lnTo>
                    <a:pt x="708636" y="500699"/>
                  </a:lnTo>
                  <a:lnTo>
                    <a:pt x="724443" y="456224"/>
                  </a:lnTo>
                  <a:lnTo>
                    <a:pt x="734249" y="409323"/>
                  </a:lnTo>
                  <a:lnTo>
                    <a:pt x="737615" y="360425"/>
                  </a:lnTo>
                  <a:lnTo>
                    <a:pt x="734249" y="311528"/>
                  </a:lnTo>
                  <a:lnTo>
                    <a:pt x="724443" y="264627"/>
                  </a:lnTo>
                  <a:lnTo>
                    <a:pt x="708636" y="220152"/>
                  </a:lnTo>
                  <a:lnTo>
                    <a:pt x="687267" y="178533"/>
                  </a:lnTo>
                  <a:lnTo>
                    <a:pt x="660776" y="140201"/>
                  </a:lnTo>
                  <a:lnTo>
                    <a:pt x="629602" y="105584"/>
                  </a:lnTo>
                  <a:lnTo>
                    <a:pt x="594184" y="75114"/>
                  </a:lnTo>
                  <a:lnTo>
                    <a:pt x="554961" y="49219"/>
                  </a:lnTo>
                  <a:lnTo>
                    <a:pt x="512373" y="28330"/>
                  </a:lnTo>
                  <a:lnTo>
                    <a:pt x="466859" y="12878"/>
                  </a:lnTo>
                  <a:lnTo>
                    <a:pt x="418857" y="329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object 51"/>
            <p:cNvSpPr/>
            <p:nvPr/>
          </p:nvSpPr>
          <p:spPr>
            <a:xfrm>
              <a:off x="3587496" y="7975091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0" y="360425"/>
                  </a:moveTo>
                  <a:lnTo>
                    <a:pt x="3366" y="311528"/>
                  </a:lnTo>
                  <a:lnTo>
                    <a:pt x="13172" y="264627"/>
                  </a:lnTo>
                  <a:lnTo>
                    <a:pt x="28979" y="220152"/>
                  </a:lnTo>
                  <a:lnTo>
                    <a:pt x="50348" y="178533"/>
                  </a:lnTo>
                  <a:lnTo>
                    <a:pt x="76839" y="140201"/>
                  </a:lnTo>
                  <a:lnTo>
                    <a:pt x="108013" y="105584"/>
                  </a:lnTo>
                  <a:lnTo>
                    <a:pt x="143431" y="75114"/>
                  </a:lnTo>
                  <a:lnTo>
                    <a:pt x="182654" y="49219"/>
                  </a:lnTo>
                  <a:lnTo>
                    <a:pt x="225242" y="28330"/>
                  </a:lnTo>
                  <a:lnTo>
                    <a:pt x="270756" y="12878"/>
                  </a:lnTo>
                  <a:lnTo>
                    <a:pt x="318758" y="3291"/>
                  </a:lnTo>
                  <a:lnTo>
                    <a:pt x="368807" y="0"/>
                  </a:lnTo>
                  <a:lnTo>
                    <a:pt x="418857" y="3291"/>
                  </a:lnTo>
                  <a:lnTo>
                    <a:pt x="466859" y="12878"/>
                  </a:lnTo>
                  <a:lnTo>
                    <a:pt x="512373" y="28330"/>
                  </a:lnTo>
                  <a:lnTo>
                    <a:pt x="554961" y="49219"/>
                  </a:lnTo>
                  <a:lnTo>
                    <a:pt x="594184" y="75114"/>
                  </a:lnTo>
                  <a:lnTo>
                    <a:pt x="629602" y="105584"/>
                  </a:lnTo>
                  <a:lnTo>
                    <a:pt x="660776" y="140201"/>
                  </a:lnTo>
                  <a:lnTo>
                    <a:pt x="687267" y="178533"/>
                  </a:lnTo>
                  <a:lnTo>
                    <a:pt x="708636" y="220152"/>
                  </a:lnTo>
                  <a:lnTo>
                    <a:pt x="724443" y="264627"/>
                  </a:lnTo>
                  <a:lnTo>
                    <a:pt x="734249" y="311528"/>
                  </a:lnTo>
                  <a:lnTo>
                    <a:pt x="737615" y="360425"/>
                  </a:lnTo>
                  <a:lnTo>
                    <a:pt x="734249" y="409323"/>
                  </a:lnTo>
                  <a:lnTo>
                    <a:pt x="724443" y="456224"/>
                  </a:lnTo>
                  <a:lnTo>
                    <a:pt x="708636" y="500699"/>
                  </a:lnTo>
                  <a:lnTo>
                    <a:pt x="687267" y="542318"/>
                  </a:lnTo>
                  <a:lnTo>
                    <a:pt x="660776" y="580650"/>
                  </a:lnTo>
                  <a:lnTo>
                    <a:pt x="629602" y="615267"/>
                  </a:lnTo>
                  <a:lnTo>
                    <a:pt x="594184" y="645737"/>
                  </a:lnTo>
                  <a:lnTo>
                    <a:pt x="554961" y="671632"/>
                  </a:lnTo>
                  <a:lnTo>
                    <a:pt x="512373" y="692521"/>
                  </a:lnTo>
                  <a:lnTo>
                    <a:pt x="466859" y="707973"/>
                  </a:lnTo>
                  <a:lnTo>
                    <a:pt x="418857" y="717560"/>
                  </a:lnTo>
                  <a:lnTo>
                    <a:pt x="368807" y="720851"/>
                  </a:lnTo>
                  <a:lnTo>
                    <a:pt x="318758" y="717560"/>
                  </a:lnTo>
                  <a:lnTo>
                    <a:pt x="270756" y="707973"/>
                  </a:lnTo>
                  <a:lnTo>
                    <a:pt x="225242" y="692521"/>
                  </a:lnTo>
                  <a:lnTo>
                    <a:pt x="182654" y="671632"/>
                  </a:lnTo>
                  <a:lnTo>
                    <a:pt x="143431" y="645737"/>
                  </a:lnTo>
                  <a:lnTo>
                    <a:pt x="108013" y="615267"/>
                  </a:lnTo>
                  <a:lnTo>
                    <a:pt x="76839" y="580650"/>
                  </a:lnTo>
                  <a:lnTo>
                    <a:pt x="50348" y="542318"/>
                  </a:lnTo>
                  <a:lnTo>
                    <a:pt x="28979" y="500699"/>
                  </a:lnTo>
                  <a:lnTo>
                    <a:pt x="13172" y="456224"/>
                  </a:lnTo>
                  <a:lnTo>
                    <a:pt x="3366" y="409323"/>
                  </a:lnTo>
                  <a:lnTo>
                    <a:pt x="0" y="36042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object 52"/>
          <p:cNvSpPr txBox="1"/>
          <p:nvPr/>
        </p:nvSpPr>
        <p:spPr>
          <a:xfrm>
            <a:off x="13451283" y="6595881"/>
            <a:ext cx="1010242" cy="92974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성향</a:t>
            </a: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endParaRPr lang="en-US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7" name="object 53"/>
          <p:cNvSpPr txBox="1"/>
          <p:nvPr/>
        </p:nvSpPr>
        <p:spPr>
          <a:xfrm>
            <a:off x="14663744" y="6795680"/>
            <a:ext cx="231377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이벤트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참여도,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반응도 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불만의견,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요구사항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40"/>
          <p:cNvSpPr/>
          <p:nvPr/>
        </p:nvSpPr>
        <p:spPr>
          <a:xfrm rot="16200000">
            <a:off x="6624567" y="6628687"/>
            <a:ext cx="4678024" cy="211407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1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08072" y="8199332"/>
            <a:ext cx="8217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165" marR="5080" indent="-165100"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 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고객이 가진 다양한 속성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·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변수들 중에서 문제해결에 필요한 </a:t>
            </a:r>
            <a:r>
              <a:rPr lang="ko-KR" altLang="en-US" sz="1600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속성변수를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선택하면 변수가 되며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선택된 변수의 </a:t>
            </a:r>
            <a:r>
              <a:rPr lang="ko-KR" altLang="en-US" sz="1600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수치변화에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따라 문제의 원인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결과 해결책을 찾을 수 있음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053522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738" y="4078134"/>
            <a:ext cx="4428000" cy="2808000"/>
          </a:xfrm>
          <a:prstGeom prst="rect">
            <a:avLst/>
          </a:prstGeom>
        </p:spPr>
      </p:pic>
      <p:pic>
        <p:nvPicPr>
          <p:cNvPr id="112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3475" y="4080936"/>
            <a:ext cx="4428000" cy="2808000"/>
          </a:xfrm>
          <a:prstGeom prst="rect">
            <a:avLst/>
          </a:prstGeom>
        </p:spPr>
      </p:pic>
      <p:pic>
        <p:nvPicPr>
          <p:cNvPr id="108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3184" y="4035581"/>
            <a:ext cx="4428000" cy="280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41520" cy="1578269"/>
            <a:chOff x="703218" y="1409700"/>
            <a:chExt cx="16541520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389545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온도속성을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이용한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분석사례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온도라는 속성이 문제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상황별로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어떠한 영향을 미치는 자를 통해서 주어진 문제해결에 필요한 실마리를 얻을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체온과 면역력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8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object 13"/>
          <p:cNvSpPr txBox="1"/>
          <p:nvPr/>
        </p:nvSpPr>
        <p:spPr>
          <a:xfrm>
            <a:off x="7513514" y="3340592"/>
            <a:ext cx="403122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데이터센터 온도와 </a:t>
            </a:r>
            <a:r>
              <a:rPr lang="ko-KR" altLang="en-US" sz="2400" b="1" spc="-1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서버안정성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1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object 15"/>
          <p:cNvSpPr txBox="1"/>
          <p:nvPr/>
        </p:nvSpPr>
        <p:spPr>
          <a:xfrm>
            <a:off x="13309656" y="3351108"/>
            <a:ext cx="3738057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시설원예 온도와 </a:t>
            </a:r>
            <a:r>
              <a:rPr lang="ko-KR" altLang="en-US" sz="2400" b="1" spc="-1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작물생육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3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327939" y="7018468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질병과 노화는 체온저하와 밀접한 관련성이 있음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도를 올리면 면역력이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정도 높아짐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이상이면 효소 활동이 활발해 면역력이 강화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낮으면 자율신경에 이상이 있고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암세포 활동이 나타남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355757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서버실은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도라는 게 알려진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관행이었음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온도와 서버의 성능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수명과의 관계분석결과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도에서 서버가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중대로 냉각에너지를 반 이상 절감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페이스북은 연평균기온이 낮은 스웨덴 북부에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2801600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작물생육에 영향을 주는 요소 중의 하나는 온도임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작물의 종류에 따라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계절에 따라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성장단계에 따라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적정유지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온도범위가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저온장해시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탄수화물이나 원형질 합성에 어려우며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고온장해시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기공폐쇄로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광합성 작용이 감소함</a:t>
            </a:r>
          </a:p>
        </p:txBody>
      </p:sp>
    </p:spTree>
    <p:extLst>
      <p:ext uri="{BB962C8B-B14F-4D97-AF65-F5344CB8AC3E}">
        <p14:creationId xmlns:p14="http://schemas.microsoft.com/office/powerpoint/2010/main" val="4148114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ko-KR" altLang="en-US" sz="60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분석과제</a:t>
            </a: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기획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055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7131" y="1557867"/>
            <a:ext cx="12364989" cy="12554475"/>
            <a:chOff x="-4317131" y="1557866"/>
            <a:chExt cx="12364989" cy="12554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100000">
              <a:off x="-4317131" y="1557866"/>
              <a:ext cx="12364989" cy="1255447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-958083" y="2651486"/>
            <a:ext cx="9529511" cy="5843990"/>
            <a:chOff x="-927584" y="2638781"/>
            <a:chExt cx="9529511" cy="5843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7584" y="2638781"/>
              <a:ext cx="9529511" cy="5843989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5D38E4F-EC12-4D5E-836E-47BBC98F7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931" y="2271411"/>
            <a:ext cx="6463235" cy="7090206"/>
          </a:xfrm>
          <a:prstGeom prst="rect">
            <a:avLst/>
          </a:prstGeom>
        </p:spPr>
      </p:pic>
      <p:pic>
        <p:nvPicPr>
          <p:cNvPr id="33" name="Picture 8" descr="은꽃연가 (炫材詩集 No.1) - 리디 은꽃연가">
            <a:extLst>
              <a:ext uri="{FF2B5EF4-FFF2-40B4-BE49-F238E27FC236}">
                <a16:creationId xmlns:a16="http://schemas.microsoft.com/office/drawing/2014/main" id="{7917E1B9-B951-4DF4-9912-816BA7C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268" y="5083212"/>
            <a:ext cx="2134013" cy="34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99A821-EAEF-4492-A090-5E779C517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077" y="2637887"/>
            <a:ext cx="6132551" cy="1707567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1120264" y="767537"/>
            <a:ext cx="7862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010"/>
          <p:cNvGrpSpPr/>
          <p:nvPr/>
        </p:nvGrpSpPr>
        <p:grpSpPr>
          <a:xfrm>
            <a:off x="2851997" y="1333500"/>
            <a:ext cx="196003" cy="196003"/>
            <a:chOff x="5900445" y="1895374"/>
            <a:chExt cx="196003" cy="196003"/>
          </a:xfrm>
        </p:grpSpPr>
        <p:pic>
          <p:nvPicPr>
            <p:cNvPr id="17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06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문제와 데이터분석의 관계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기대상태와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현재상태의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차이에서 발생하는 고통과 즐거움에 대한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현상분석을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통해 원인과 결과를 규명하고 이를 해결하기 위한 액션시나리오를 만드는 문제해결기법임</a:t>
              </a:r>
            </a:p>
          </p:txBody>
        </p:sp>
      </p:grpSp>
      <p:sp>
        <p:nvSpPr>
          <p:cNvPr id="35" name="object 6"/>
          <p:cNvSpPr/>
          <p:nvPr/>
        </p:nvSpPr>
        <p:spPr>
          <a:xfrm>
            <a:off x="5466011" y="11932693"/>
            <a:ext cx="120650" cy="90805"/>
          </a:xfrm>
          <a:custGeom>
            <a:avLst/>
            <a:gdLst/>
            <a:ahLst/>
            <a:cxnLst/>
            <a:rect l="l" t="t" r="r" b="b"/>
            <a:pathLst>
              <a:path w="120650" h="90804">
                <a:moveTo>
                  <a:pt x="68707" y="79019"/>
                </a:moveTo>
                <a:lnTo>
                  <a:pt x="68199" y="79413"/>
                </a:lnTo>
                <a:lnTo>
                  <a:pt x="68199" y="86880"/>
                </a:lnTo>
                <a:lnTo>
                  <a:pt x="83820" y="90652"/>
                </a:lnTo>
                <a:lnTo>
                  <a:pt x="97536" y="90652"/>
                </a:lnTo>
                <a:lnTo>
                  <a:pt x="105410" y="88125"/>
                </a:lnTo>
                <a:lnTo>
                  <a:pt x="110852" y="83312"/>
                </a:lnTo>
                <a:lnTo>
                  <a:pt x="84201" y="83312"/>
                </a:lnTo>
                <a:lnTo>
                  <a:pt x="81153" y="83032"/>
                </a:lnTo>
                <a:lnTo>
                  <a:pt x="75565" y="81902"/>
                </a:lnTo>
                <a:lnTo>
                  <a:pt x="72771" y="80937"/>
                </a:lnTo>
                <a:lnTo>
                  <a:pt x="69850" y="79578"/>
                </a:lnTo>
                <a:lnTo>
                  <a:pt x="68707" y="79019"/>
                </a:lnTo>
                <a:close/>
              </a:path>
              <a:path w="120650" h="90804">
                <a:moveTo>
                  <a:pt x="112799" y="41897"/>
                </a:moveTo>
                <a:lnTo>
                  <a:pt x="88646" y="41897"/>
                </a:lnTo>
                <a:lnTo>
                  <a:pt x="98813" y="43168"/>
                </a:lnTo>
                <a:lnTo>
                  <a:pt x="106076" y="46983"/>
                </a:lnTo>
                <a:lnTo>
                  <a:pt x="110434" y="53341"/>
                </a:lnTo>
                <a:lnTo>
                  <a:pt x="111887" y="62242"/>
                </a:lnTo>
                <a:lnTo>
                  <a:pt x="111887" y="69138"/>
                </a:lnTo>
                <a:lnTo>
                  <a:pt x="109474" y="74434"/>
                </a:lnTo>
                <a:lnTo>
                  <a:pt x="104648" y="78130"/>
                </a:lnTo>
                <a:lnTo>
                  <a:pt x="100203" y="81584"/>
                </a:lnTo>
                <a:lnTo>
                  <a:pt x="94488" y="83312"/>
                </a:lnTo>
                <a:lnTo>
                  <a:pt x="110852" y="83312"/>
                </a:lnTo>
                <a:lnTo>
                  <a:pt x="117221" y="77774"/>
                </a:lnTo>
                <a:lnTo>
                  <a:pt x="120269" y="70269"/>
                </a:lnTo>
                <a:lnTo>
                  <a:pt x="120269" y="52603"/>
                </a:lnTo>
                <a:lnTo>
                  <a:pt x="117602" y="46266"/>
                </a:lnTo>
                <a:lnTo>
                  <a:pt x="112799" y="41897"/>
                </a:lnTo>
                <a:close/>
              </a:path>
              <a:path w="120650" h="90804">
                <a:moveTo>
                  <a:pt x="115697" y="0"/>
                </a:moveTo>
                <a:lnTo>
                  <a:pt x="71628" y="0"/>
                </a:lnTo>
                <a:lnTo>
                  <a:pt x="70739" y="139"/>
                </a:lnTo>
                <a:lnTo>
                  <a:pt x="70485" y="419"/>
                </a:lnTo>
                <a:lnTo>
                  <a:pt x="70104" y="698"/>
                </a:lnTo>
                <a:lnTo>
                  <a:pt x="69977" y="1676"/>
                </a:lnTo>
                <a:lnTo>
                  <a:pt x="69911" y="7340"/>
                </a:lnTo>
                <a:lnTo>
                  <a:pt x="69459" y="34671"/>
                </a:lnTo>
                <a:lnTo>
                  <a:pt x="71374" y="44297"/>
                </a:lnTo>
                <a:lnTo>
                  <a:pt x="75311" y="43256"/>
                </a:lnTo>
                <a:lnTo>
                  <a:pt x="77978" y="42697"/>
                </a:lnTo>
                <a:lnTo>
                  <a:pt x="82804" y="42049"/>
                </a:lnTo>
                <a:lnTo>
                  <a:pt x="85598" y="41897"/>
                </a:lnTo>
                <a:lnTo>
                  <a:pt x="112799" y="41897"/>
                </a:lnTo>
                <a:lnTo>
                  <a:pt x="107188" y="36957"/>
                </a:lnTo>
                <a:lnTo>
                  <a:pt x="77597" y="36957"/>
                </a:lnTo>
                <a:lnTo>
                  <a:pt x="77724" y="26962"/>
                </a:lnTo>
                <a:lnTo>
                  <a:pt x="78232" y="7340"/>
                </a:lnTo>
                <a:lnTo>
                  <a:pt x="115697" y="7340"/>
                </a:lnTo>
                <a:lnTo>
                  <a:pt x="116205" y="6781"/>
                </a:lnTo>
                <a:lnTo>
                  <a:pt x="116078" y="419"/>
                </a:lnTo>
                <a:lnTo>
                  <a:pt x="115697" y="0"/>
                </a:lnTo>
                <a:close/>
              </a:path>
              <a:path w="120650" h="90804">
                <a:moveTo>
                  <a:pt x="100330" y="34671"/>
                </a:moveTo>
                <a:lnTo>
                  <a:pt x="86360" y="34671"/>
                </a:lnTo>
                <a:lnTo>
                  <a:pt x="81534" y="35433"/>
                </a:lnTo>
                <a:lnTo>
                  <a:pt x="77597" y="36957"/>
                </a:lnTo>
                <a:lnTo>
                  <a:pt x="107188" y="36957"/>
                </a:lnTo>
                <a:lnTo>
                  <a:pt x="100330" y="34671"/>
                </a:lnTo>
                <a:close/>
              </a:path>
              <a:path w="120650" h="90804">
                <a:moveTo>
                  <a:pt x="27305" y="9867"/>
                </a:moveTo>
                <a:lnTo>
                  <a:pt x="19050" y="9867"/>
                </a:lnTo>
                <a:lnTo>
                  <a:pt x="19050" y="89242"/>
                </a:lnTo>
                <a:lnTo>
                  <a:pt x="19558" y="89814"/>
                </a:lnTo>
                <a:lnTo>
                  <a:pt x="26797" y="89814"/>
                </a:lnTo>
                <a:lnTo>
                  <a:pt x="27305" y="89242"/>
                </a:lnTo>
                <a:lnTo>
                  <a:pt x="27305" y="9867"/>
                </a:lnTo>
                <a:close/>
              </a:path>
              <a:path w="120650" h="90804">
                <a:moveTo>
                  <a:pt x="25654" y="0"/>
                </a:moveTo>
                <a:lnTo>
                  <a:pt x="20066" y="0"/>
                </a:lnTo>
                <a:lnTo>
                  <a:pt x="19558" y="152"/>
                </a:lnTo>
                <a:lnTo>
                  <a:pt x="19304" y="469"/>
                </a:lnTo>
                <a:lnTo>
                  <a:pt x="635" y="16129"/>
                </a:lnTo>
                <a:lnTo>
                  <a:pt x="127" y="16446"/>
                </a:lnTo>
                <a:lnTo>
                  <a:pt x="0" y="16827"/>
                </a:lnTo>
                <a:lnTo>
                  <a:pt x="0" y="17716"/>
                </a:lnTo>
                <a:lnTo>
                  <a:pt x="127" y="18135"/>
                </a:lnTo>
                <a:lnTo>
                  <a:pt x="381" y="18529"/>
                </a:lnTo>
                <a:lnTo>
                  <a:pt x="2794" y="21424"/>
                </a:lnTo>
                <a:lnTo>
                  <a:pt x="3429" y="22301"/>
                </a:lnTo>
                <a:lnTo>
                  <a:pt x="4318" y="22390"/>
                </a:lnTo>
                <a:lnTo>
                  <a:pt x="5207" y="21666"/>
                </a:lnTo>
                <a:lnTo>
                  <a:pt x="16510" y="11950"/>
                </a:lnTo>
                <a:lnTo>
                  <a:pt x="19050" y="9867"/>
                </a:lnTo>
                <a:lnTo>
                  <a:pt x="27305" y="9867"/>
                </a:lnTo>
                <a:lnTo>
                  <a:pt x="27178" y="698"/>
                </a:lnTo>
                <a:lnTo>
                  <a:pt x="26670" y="139"/>
                </a:lnTo>
                <a:lnTo>
                  <a:pt x="256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3"/>
          <p:cNvSpPr txBox="1"/>
          <p:nvPr/>
        </p:nvSpPr>
        <p:spPr>
          <a:xfrm>
            <a:off x="2381945" y="7341663"/>
            <a:ext cx="287149" cy="443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ᆖ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3828762" y="7338506"/>
            <a:ext cx="271994" cy="443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ᅳ</a:t>
            </a:r>
            <a:endParaRPr sz="280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5" name="object 15"/>
          <p:cNvSpPr/>
          <p:nvPr/>
        </p:nvSpPr>
        <p:spPr>
          <a:xfrm>
            <a:off x="5733039" y="6782028"/>
            <a:ext cx="165908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object 16"/>
          <p:cNvSpPr/>
          <p:nvPr/>
        </p:nvSpPr>
        <p:spPr>
          <a:xfrm>
            <a:off x="7598552" y="6782028"/>
            <a:ext cx="1370340" cy="0"/>
          </a:xfrm>
          <a:custGeom>
            <a:avLst/>
            <a:gdLst/>
            <a:ahLst/>
            <a:cxnLst/>
            <a:rect l="l" t="t" r="r" b="b"/>
            <a:pathLst>
              <a:path w="1090929">
                <a:moveTo>
                  <a:pt x="0" y="0"/>
                </a:moveTo>
                <a:lnTo>
                  <a:pt x="10906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object 17"/>
          <p:cNvSpPr txBox="1"/>
          <p:nvPr/>
        </p:nvSpPr>
        <p:spPr>
          <a:xfrm>
            <a:off x="5898629" y="6360089"/>
            <a:ext cx="1700561" cy="867552"/>
          </a:xfrm>
          <a:prstGeom prst="rect">
            <a:avLst/>
          </a:prstGeom>
          <a:solidFill>
            <a:srgbClr val="9BBA58"/>
          </a:solidFill>
          <a:ln w="25907">
            <a:solidFill>
              <a:srgbClr val="70883E"/>
            </a:solidFill>
          </a:ln>
        </p:spPr>
        <p:txBody>
          <a:bodyPr vert="horz" wrap="square" lIns="0" tIns="5715" rIns="0" bIns="0" rtlCol="0" anchor="ctr" anchorCtr="0">
            <a:noAutofit/>
          </a:bodyPr>
          <a:lstStyle/>
          <a:p>
            <a:pPr marL="278130" marR="127635" indent="-140335">
              <a:lnSpc>
                <a:spcPct val="100000"/>
              </a:lnSpc>
              <a:spcBef>
                <a:spcPts val="45"/>
              </a:spcBef>
            </a:pPr>
            <a:r>
              <a:rPr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Normal</a:t>
            </a:r>
            <a:r>
              <a:rPr lang="en-US"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b="1" spc="-8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</a:t>
            </a:r>
            <a:r>
              <a:rPr b="1" spc="-3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oint </a:t>
            </a:r>
            <a:endParaRPr lang="en-US" b="1" spc="-3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78130" marR="127635" indent="-140335">
              <a:lnSpc>
                <a:spcPct val="100000"/>
              </a:lnSpc>
              <a:spcBef>
                <a:spcPts val="45"/>
              </a:spcBef>
            </a:pPr>
            <a:r>
              <a:rPr sz="2000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(정상상태)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8" name="object 18"/>
          <p:cNvSpPr txBox="1"/>
          <p:nvPr/>
        </p:nvSpPr>
        <p:spPr>
          <a:xfrm>
            <a:off x="5898629" y="7748521"/>
            <a:ext cx="1700561" cy="821253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5715" rIns="0" bIns="0" rtlCol="0" anchor="ctr" anchorCtr="0">
            <a:noAutofit/>
          </a:bodyPr>
          <a:lstStyle/>
          <a:p>
            <a:pPr marL="361950" marR="254000" indent="-97790">
              <a:lnSpc>
                <a:spcPct val="100000"/>
              </a:lnSpc>
              <a:spcBef>
                <a:spcPts val="45"/>
              </a:spcBef>
            </a:pP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Pain</a:t>
            </a:r>
            <a:r>
              <a:rPr sz="20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Point </a:t>
            </a:r>
            <a:r>
              <a:rPr sz="2000"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(고통점)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9" name="object 19"/>
          <p:cNvSpPr txBox="1"/>
          <p:nvPr/>
        </p:nvSpPr>
        <p:spPr>
          <a:xfrm>
            <a:off x="5878602" y="4950368"/>
            <a:ext cx="1700561" cy="833662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6350" rIns="0" bIns="0" rtlCol="0" anchor="ctr" anchorCtr="0">
            <a:noAutofit/>
          </a:bodyPr>
          <a:lstStyle/>
          <a:p>
            <a:pPr marL="361950" marR="300990" indent="-50800">
              <a:lnSpc>
                <a:spcPct val="100000"/>
              </a:lnSpc>
              <a:spcBef>
                <a:spcPts val="50"/>
              </a:spcBef>
            </a:pPr>
            <a:r>
              <a:rPr sz="2000"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Joy</a:t>
            </a:r>
            <a:r>
              <a:rPr sz="20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Point </a:t>
            </a:r>
            <a:endParaRPr lang="en-US" sz="2000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1950" marR="300990" indent="-50800">
              <a:lnSpc>
                <a:spcPct val="100000"/>
              </a:lnSpc>
              <a:spcBef>
                <a:spcPts val="50"/>
              </a:spcBef>
            </a:pPr>
            <a:r>
              <a:rPr sz="2000"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(즐거움)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0" name="object 20"/>
          <p:cNvSpPr/>
          <p:nvPr/>
        </p:nvSpPr>
        <p:spPr>
          <a:xfrm>
            <a:off x="6676803" y="5784049"/>
            <a:ext cx="143575" cy="576001"/>
          </a:xfrm>
          <a:custGeom>
            <a:avLst/>
            <a:gdLst/>
            <a:ahLst/>
            <a:cxnLst/>
            <a:rect l="l" t="t" r="r" b="b"/>
            <a:pathLst>
              <a:path w="114300" h="349885">
                <a:moveTo>
                  <a:pt x="57150" y="76200"/>
                </a:moveTo>
                <a:lnTo>
                  <a:pt x="38100" y="88900"/>
                </a:lnTo>
                <a:lnTo>
                  <a:pt x="38100" y="349376"/>
                </a:lnTo>
                <a:lnTo>
                  <a:pt x="76200" y="349376"/>
                </a:lnTo>
                <a:lnTo>
                  <a:pt x="76200" y="88900"/>
                </a:lnTo>
                <a:lnTo>
                  <a:pt x="57150" y="76200"/>
                </a:lnTo>
                <a:close/>
              </a:path>
              <a:path w="114300" h="349885">
                <a:moveTo>
                  <a:pt x="57150" y="0"/>
                </a:moveTo>
                <a:lnTo>
                  <a:pt x="0" y="114300"/>
                </a:lnTo>
                <a:lnTo>
                  <a:pt x="38100" y="88900"/>
                </a:lnTo>
                <a:lnTo>
                  <a:pt x="3810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349885">
                <a:moveTo>
                  <a:pt x="95250" y="76200"/>
                </a:moveTo>
                <a:lnTo>
                  <a:pt x="76200" y="76200"/>
                </a:lnTo>
                <a:lnTo>
                  <a:pt x="76200" y="889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  <a:path w="114300" h="349885">
                <a:moveTo>
                  <a:pt x="57150" y="76200"/>
                </a:moveTo>
                <a:lnTo>
                  <a:pt x="38100" y="76200"/>
                </a:lnTo>
                <a:lnTo>
                  <a:pt x="38100" y="88900"/>
                </a:lnTo>
                <a:lnTo>
                  <a:pt x="57150" y="76200"/>
                </a:lnTo>
                <a:close/>
              </a:path>
              <a:path w="114300" h="349885">
                <a:moveTo>
                  <a:pt x="76200" y="76200"/>
                </a:moveTo>
                <a:lnTo>
                  <a:pt x="57150" y="76200"/>
                </a:lnTo>
                <a:lnTo>
                  <a:pt x="76200" y="889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object 21"/>
          <p:cNvSpPr/>
          <p:nvPr/>
        </p:nvSpPr>
        <p:spPr>
          <a:xfrm>
            <a:off x="6676803" y="7222394"/>
            <a:ext cx="143575" cy="576001"/>
          </a:xfrm>
          <a:custGeom>
            <a:avLst/>
            <a:gdLst/>
            <a:ahLst/>
            <a:cxnLst/>
            <a:rect l="l" t="t" r="r" b="b"/>
            <a:pathLst>
              <a:path w="114300" h="349885">
                <a:moveTo>
                  <a:pt x="0" y="235458"/>
                </a:moveTo>
                <a:lnTo>
                  <a:pt x="57150" y="349758"/>
                </a:lnTo>
                <a:lnTo>
                  <a:pt x="95250" y="273558"/>
                </a:lnTo>
                <a:lnTo>
                  <a:pt x="38100" y="273558"/>
                </a:lnTo>
                <a:lnTo>
                  <a:pt x="38100" y="260858"/>
                </a:lnTo>
                <a:lnTo>
                  <a:pt x="0" y="235458"/>
                </a:lnTo>
                <a:close/>
              </a:path>
              <a:path w="114300" h="349885">
                <a:moveTo>
                  <a:pt x="38100" y="260858"/>
                </a:moveTo>
                <a:lnTo>
                  <a:pt x="38100" y="273558"/>
                </a:lnTo>
                <a:lnTo>
                  <a:pt x="57150" y="273558"/>
                </a:lnTo>
                <a:lnTo>
                  <a:pt x="38100" y="260858"/>
                </a:lnTo>
                <a:close/>
              </a:path>
              <a:path w="114300" h="349885">
                <a:moveTo>
                  <a:pt x="76200" y="0"/>
                </a:moveTo>
                <a:lnTo>
                  <a:pt x="38100" y="0"/>
                </a:lnTo>
                <a:lnTo>
                  <a:pt x="38100" y="260858"/>
                </a:lnTo>
                <a:lnTo>
                  <a:pt x="57150" y="273558"/>
                </a:lnTo>
                <a:lnTo>
                  <a:pt x="76200" y="260858"/>
                </a:lnTo>
                <a:lnTo>
                  <a:pt x="76200" y="0"/>
                </a:lnTo>
                <a:close/>
              </a:path>
              <a:path w="114300" h="349885">
                <a:moveTo>
                  <a:pt x="76200" y="260858"/>
                </a:moveTo>
                <a:lnTo>
                  <a:pt x="57150" y="273558"/>
                </a:lnTo>
                <a:lnTo>
                  <a:pt x="76200" y="273558"/>
                </a:lnTo>
                <a:lnTo>
                  <a:pt x="76200" y="260858"/>
                </a:lnTo>
                <a:close/>
              </a:path>
              <a:path w="114300" h="349885">
                <a:moveTo>
                  <a:pt x="114300" y="235458"/>
                </a:moveTo>
                <a:lnTo>
                  <a:pt x="76200" y="260858"/>
                </a:lnTo>
                <a:lnTo>
                  <a:pt x="76200" y="273558"/>
                </a:lnTo>
                <a:lnTo>
                  <a:pt x="95250" y="273558"/>
                </a:lnTo>
                <a:lnTo>
                  <a:pt x="114300" y="235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22"/>
          <p:cNvSpPr/>
          <p:nvPr/>
        </p:nvSpPr>
        <p:spPr>
          <a:xfrm>
            <a:off x="7603818" y="5143501"/>
            <a:ext cx="626145" cy="1457014"/>
          </a:xfrm>
          <a:custGeom>
            <a:avLst/>
            <a:gdLst/>
            <a:ahLst/>
            <a:cxnLst/>
            <a:rect l="l" t="t" r="r" b="b"/>
            <a:pathLst>
              <a:path w="498475" h="866775">
                <a:moveTo>
                  <a:pt x="388483" y="152151"/>
                </a:moveTo>
                <a:lnTo>
                  <a:pt x="347011" y="176510"/>
                </a:lnTo>
                <a:lnTo>
                  <a:pt x="345694" y="186943"/>
                </a:lnTo>
                <a:lnTo>
                  <a:pt x="340106" y="223646"/>
                </a:lnTo>
                <a:lnTo>
                  <a:pt x="326009" y="295655"/>
                </a:lnTo>
                <a:lnTo>
                  <a:pt x="308610" y="364997"/>
                </a:lnTo>
                <a:lnTo>
                  <a:pt x="288163" y="431545"/>
                </a:lnTo>
                <a:lnTo>
                  <a:pt x="264922" y="494283"/>
                </a:lnTo>
                <a:lnTo>
                  <a:pt x="239395" y="552450"/>
                </a:lnTo>
                <a:lnTo>
                  <a:pt x="211709" y="605916"/>
                </a:lnTo>
                <a:lnTo>
                  <a:pt x="182372" y="653541"/>
                </a:lnTo>
                <a:lnTo>
                  <a:pt x="152019" y="694816"/>
                </a:lnTo>
                <a:lnTo>
                  <a:pt x="120776" y="729233"/>
                </a:lnTo>
                <a:lnTo>
                  <a:pt x="89915" y="755903"/>
                </a:lnTo>
                <a:lnTo>
                  <a:pt x="45212" y="781430"/>
                </a:lnTo>
                <a:lnTo>
                  <a:pt x="0" y="790320"/>
                </a:lnTo>
                <a:lnTo>
                  <a:pt x="2286" y="866520"/>
                </a:lnTo>
                <a:lnTo>
                  <a:pt x="46609" y="860805"/>
                </a:lnTo>
                <a:lnTo>
                  <a:pt x="90297" y="844803"/>
                </a:lnTo>
                <a:lnTo>
                  <a:pt x="132587" y="819022"/>
                </a:lnTo>
                <a:lnTo>
                  <a:pt x="172338" y="785240"/>
                </a:lnTo>
                <a:lnTo>
                  <a:pt x="209550" y="744601"/>
                </a:lnTo>
                <a:lnTo>
                  <a:pt x="244601" y="697483"/>
                </a:lnTo>
                <a:lnTo>
                  <a:pt x="277240" y="644778"/>
                </a:lnTo>
                <a:lnTo>
                  <a:pt x="307467" y="586739"/>
                </a:lnTo>
                <a:lnTo>
                  <a:pt x="335152" y="523747"/>
                </a:lnTo>
                <a:lnTo>
                  <a:pt x="359918" y="456945"/>
                </a:lnTo>
                <a:lnTo>
                  <a:pt x="381762" y="386461"/>
                </a:lnTo>
                <a:lnTo>
                  <a:pt x="400176" y="313054"/>
                </a:lnTo>
                <a:lnTo>
                  <a:pt x="408050" y="275336"/>
                </a:lnTo>
                <a:lnTo>
                  <a:pt x="415036" y="237236"/>
                </a:lnTo>
                <a:lnTo>
                  <a:pt x="421005" y="198500"/>
                </a:lnTo>
                <a:lnTo>
                  <a:pt x="423599" y="178526"/>
                </a:lnTo>
                <a:lnTo>
                  <a:pt x="388483" y="152151"/>
                </a:lnTo>
                <a:close/>
              </a:path>
              <a:path w="498475" h="866775">
                <a:moveTo>
                  <a:pt x="462746" y="152145"/>
                </a:moveTo>
                <a:lnTo>
                  <a:pt x="388493" y="152145"/>
                </a:lnTo>
                <a:lnTo>
                  <a:pt x="426338" y="155955"/>
                </a:lnTo>
                <a:lnTo>
                  <a:pt x="426085" y="159384"/>
                </a:lnTo>
                <a:lnTo>
                  <a:pt x="423599" y="178526"/>
                </a:lnTo>
                <a:lnTo>
                  <a:pt x="498348" y="234695"/>
                </a:lnTo>
                <a:lnTo>
                  <a:pt x="462746" y="152145"/>
                </a:lnTo>
                <a:close/>
              </a:path>
              <a:path w="498475" h="866775">
                <a:moveTo>
                  <a:pt x="397129" y="0"/>
                </a:moveTo>
                <a:lnTo>
                  <a:pt x="270001" y="221741"/>
                </a:lnTo>
                <a:lnTo>
                  <a:pt x="347011" y="176510"/>
                </a:lnTo>
                <a:lnTo>
                  <a:pt x="350393" y="149732"/>
                </a:lnTo>
                <a:lnTo>
                  <a:pt x="350520" y="148336"/>
                </a:lnTo>
                <a:lnTo>
                  <a:pt x="461102" y="148336"/>
                </a:lnTo>
                <a:lnTo>
                  <a:pt x="397129" y="0"/>
                </a:lnTo>
                <a:close/>
              </a:path>
              <a:path w="498475" h="866775">
                <a:moveTo>
                  <a:pt x="388502" y="152153"/>
                </a:moveTo>
                <a:lnTo>
                  <a:pt x="423599" y="178526"/>
                </a:lnTo>
                <a:lnTo>
                  <a:pt x="426085" y="159384"/>
                </a:lnTo>
                <a:lnTo>
                  <a:pt x="426338" y="155955"/>
                </a:lnTo>
                <a:lnTo>
                  <a:pt x="388502" y="152153"/>
                </a:lnTo>
                <a:close/>
              </a:path>
              <a:path w="498475" h="866775">
                <a:moveTo>
                  <a:pt x="350520" y="148336"/>
                </a:moveTo>
                <a:lnTo>
                  <a:pt x="350393" y="149732"/>
                </a:lnTo>
                <a:lnTo>
                  <a:pt x="347011" y="176510"/>
                </a:lnTo>
                <a:lnTo>
                  <a:pt x="388480" y="152153"/>
                </a:lnTo>
                <a:lnTo>
                  <a:pt x="350520" y="148336"/>
                </a:lnTo>
                <a:close/>
              </a:path>
              <a:path w="498475" h="866775">
                <a:moveTo>
                  <a:pt x="461102" y="148336"/>
                </a:moveTo>
                <a:lnTo>
                  <a:pt x="350520" y="148336"/>
                </a:lnTo>
                <a:lnTo>
                  <a:pt x="388493" y="152145"/>
                </a:lnTo>
                <a:lnTo>
                  <a:pt x="462746" y="152145"/>
                </a:lnTo>
                <a:lnTo>
                  <a:pt x="461102" y="148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object 23"/>
          <p:cNvSpPr/>
          <p:nvPr/>
        </p:nvSpPr>
        <p:spPr>
          <a:xfrm>
            <a:off x="8390127" y="6958982"/>
            <a:ext cx="271994" cy="448523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216408" y="0"/>
                </a:moveTo>
                <a:lnTo>
                  <a:pt x="0" y="0"/>
                </a:lnTo>
                <a:lnTo>
                  <a:pt x="0" y="216408"/>
                </a:lnTo>
                <a:lnTo>
                  <a:pt x="216408" y="216408"/>
                </a:lnTo>
                <a:lnTo>
                  <a:pt x="216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bject 24"/>
          <p:cNvSpPr txBox="1"/>
          <p:nvPr/>
        </p:nvSpPr>
        <p:spPr>
          <a:xfrm>
            <a:off x="8142953" y="7442493"/>
            <a:ext cx="812014" cy="66813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algn="ctr">
              <a:spcBef>
                <a:spcPts val="420"/>
              </a:spcBef>
            </a:pPr>
            <a:r>
              <a:rPr sz="2000" b="1" spc="-10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회복형</a:t>
            </a:r>
            <a:r>
              <a:rPr sz="20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5" name="object 25"/>
          <p:cNvSpPr/>
          <p:nvPr/>
        </p:nvSpPr>
        <p:spPr>
          <a:xfrm>
            <a:off x="7603818" y="6817017"/>
            <a:ext cx="626145" cy="1355217"/>
          </a:xfrm>
          <a:custGeom>
            <a:avLst/>
            <a:gdLst/>
            <a:ahLst/>
            <a:cxnLst/>
            <a:rect l="l" t="t" r="r" b="b"/>
            <a:pathLst>
              <a:path w="498475" h="866775">
                <a:moveTo>
                  <a:pt x="388483" y="152151"/>
                </a:moveTo>
                <a:lnTo>
                  <a:pt x="347011" y="176510"/>
                </a:lnTo>
                <a:lnTo>
                  <a:pt x="345694" y="186943"/>
                </a:lnTo>
                <a:lnTo>
                  <a:pt x="340106" y="223647"/>
                </a:lnTo>
                <a:lnTo>
                  <a:pt x="326009" y="295655"/>
                </a:lnTo>
                <a:lnTo>
                  <a:pt x="308610" y="364998"/>
                </a:lnTo>
                <a:lnTo>
                  <a:pt x="288163" y="431546"/>
                </a:lnTo>
                <a:lnTo>
                  <a:pt x="264922" y="494284"/>
                </a:lnTo>
                <a:lnTo>
                  <a:pt x="239395" y="552450"/>
                </a:lnTo>
                <a:lnTo>
                  <a:pt x="211709" y="605916"/>
                </a:lnTo>
                <a:lnTo>
                  <a:pt x="182372" y="653541"/>
                </a:lnTo>
                <a:lnTo>
                  <a:pt x="152019" y="694816"/>
                </a:lnTo>
                <a:lnTo>
                  <a:pt x="120776" y="729234"/>
                </a:lnTo>
                <a:lnTo>
                  <a:pt x="89915" y="755903"/>
                </a:lnTo>
                <a:lnTo>
                  <a:pt x="45212" y="781430"/>
                </a:lnTo>
                <a:lnTo>
                  <a:pt x="0" y="790321"/>
                </a:lnTo>
                <a:lnTo>
                  <a:pt x="2286" y="866521"/>
                </a:lnTo>
                <a:lnTo>
                  <a:pt x="46609" y="860805"/>
                </a:lnTo>
                <a:lnTo>
                  <a:pt x="90297" y="844803"/>
                </a:lnTo>
                <a:lnTo>
                  <a:pt x="132587" y="819023"/>
                </a:lnTo>
                <a:lnTo>
                  <a:pt x="172338" y="785240"/>
                </a:lnTo>
                <a:lnTo>
                  <a:pt x="209550" y="744601"/>
                </a:lnTo>
                <a:lnTo>
                  <a:pt x="244601" y="697484"/>
                </a:lnTo>
                <a:lnTo>
                  <a:pt x="277240" y="644778"/>
                </a:lnTo>
                <a:lnTo>
                  <a:pt x="307467" y="586739"/>
                </a:lnTo>
                <a:lnTo>
                  <a:pt x="335152" y="523748"/>
                </a:lnTo>
                <a:lnTo>
                  <a:pt x="359918" y="456946"/>
                </a:lnTo>
                <a:lnTo>
                  <a:pt x="381762" y="386461"/>
                </a:lnTo>
                <a:lnTo>
                  <a:pt x="400176" y="313054"/>
                </a:lnTo>
                <a:lnTo>
                  <a:pt x="408050" y="275336"/>
                </a:lnTo>
                <a:lnTo>
                  <a:pt x="415036" y="237236"/>
                </a:lnTo>
                <a:lnTo>
                  <a:pt x="421005" y="198500"/>
                </a:lnTo>
                <a:lnTo>
                  <a:pt x="423599" y="178526"/>
                </a:lnTo>
                <a:lnTo>
                  <a:pt x="388483" y="152151"/>
                </a:lnTo>
                <a:close/>
              </a:path>
              <a:path w="498475" h="866775">
                <a:moveTo>
                  <a:pt x="462746" y="152146"/>
                </a:moveTo>
                <a:lnTo>
                  <a:pt x="388493" y="152146"/>
                </a:lnTo>
                <a:lnTo>
                  <a:pt x="426338" y="155955"/>
                </a:lnTo>
                <a:lnTo>
                  <a:pt x="426085" y="159385"/>
                </a:lnTo>
                <a:lnTo>
                  <a:pt x="423599" y="178526"/>
                </a:lnTo>
                <a:lnTo>
                  <a:pt x="498348" y="234696"/>
                </a:lnTo>
                <a:lnTo>
                  <a:pt x="462746" y="152146"/>
                </a:lnTo>
                <a:close/>
              </a:path>
              <a:path w="498475" h="866775">
                <a:moveTo>
                  <a:pt x="397129" y="0"/>
                </a:moveTo>
                <a:lnTo>
                  <a:pt x="270001" y="221741"/>
                </a:lnTo>
                <a:lnTo>
                  <a:pt x="347011" y="176510"/>
                </a:lnTo>
                <a:lnTo>
                  <a:pt x="350393" y="149733"/>
                </a:lnTo>
                <a:lnTo>
                  <a:pt x="350520" y="148336"/>
                </a:lnTo>
                <a:lnTo>
                  <a:pt x="461102" y="148336"/>
                </a:lnTo>
                <a:lnTo>
                  <a:pt x="397129" y="0"/>
                </a:lnTo>
                <a:close/>
              </a:path>
              <a:path w="498475" h="866775">
                <a:moveTo>
                  <a:pt x="388502" y="152153"/>
                </a:moveTo>
                <a:lnTo>
                  <a:pt x="423599" y="178526"/>
                </a:lnTo>
                <a:lnTo>
                  <a:pt x="426085" y="159385"/>
                </a:lnTo>
                <a:lnTo>
                  <a:pt x="426338" y="155955"/>
                </a:lnTo>
                <a:lnTo>
                  <a:pt x="388502" y="152153"/>
                </a:lnTo>
                <a:close/>
              </a:path>
              <a:path w="498475" h="866775">
                <a:moveTo>
                  <a:pt x="350520" y="148336"/>
                </a:moveTo>
                <a:lnTo>
                  <a:pt x="350393" y="149733"/>
                </a:lnTo>
                <a:lnTo>
                  <a:pt x="347011" y="176510"/>
                </a:lnTo>
                <a:lnTo>
                  <a:pt x="388480" y="152153"/>
                </a:lnTo>
                <a:lnTo>
                  <a:pt x="350520" y="148336"/>
                </a:lnTo>
                <a:close/>
              </a:path>
              <a:path w="498475" h="866775">
                <a:moveTo>
                  <a:pt x="461102" y="148336"/>
                </a:moveTo>
                <a:lnTo>
                  <a:pt x="350520" y="148336"/>
                </a:lnTo>
                <a:lnTo>
                  <a:pt x="388493" y="152146"/>
                </a:lnTo>
                <a:lnTo>
                  <a:pt x="462746" y="152146"/>
                </a:lnTo>
                <a:lnTo>
                  <a:pt x="461102" y="148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object 26"/>
          <p:cNvSpPr/>
          <p:nvPr/>
        </p:nvSpPr>
        <p:spPr>
          <a:xfrm>
            <a:off x="8390127" y="5064202"/>
            <a:ext cx="271994" cy="448523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216408" y="0"/>
                </a:moveTo>
                <a:lnTo>
                  <a:pt x="0" y="0"/>
                </a:lnTo>
                <a:lnTo>
                  <a:pt x="0" y="216408"/>
                </a:lnTo>
                <a:lnTo>
                  <a:pt x="216408" y="216408"/>
                </a:lnTo>
                <a:lnTo>
                  <a:pt x="216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object 27"/>
          <p:cNvSpPr txBox="1"/>
          <p:nvPr/>
        </p:nvSpPr>
        <p:spPr>
          <a:xfrm>
            <a:off x="8106871" y="5521310"/>
            <a:ext cx="859566" cy="71942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algn="ctr">
              <a:spcBef>
                <a:spcPts val="420"/>
              </a:spcBef>
            </a:pPr>
            <a:r>
              <a:rPr sz="2000" b="1" spc="-10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설정형</a:t>
            </a:r>
            <a:endParaRPr lang="en-US" sz="2000" b="1" spc="-100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algn="ctr">
              <a:spcBef>
                <a:spcPts val="420"/>
              </a:spcBef>
            </a:pPr>
            <a:r>
              <a:rPr sz="20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8" name="object 28"/>
          <p:cNvSpPr txBox="1"/>
          <p:nvPr/>
        </p:nvSpPr>
        <p:spPr>
          <a:xfrm>
            <a:off x="2978912" y="3700260"/>
            <a:ext cx="4397306" cy="504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분석과제란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무엇인가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29"/>
          <p:cNvSpPr/>
          <p:nvPr/>
        </p:nvSpPr>
        <p:spPr>
          <a:xfrm>
            <a:off x="1333915" y="4298719"/>
            <a:ext cx="7733885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60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object 30"/>
          <p:cNvSpPr txBox="1"/>
          <p:nvPr/>
        </p:nvSpPr>
        <p:spPr>
          <a:xfrm>
            <a:off x="1448517" y="4554151"/>
            <a:ext cx="3853479" cy="794447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763905" marR="5080" indent="-751840">
              <a:spcBef>
                <a:spcPts val="235"/>
              </a:spcBef>
            </a:pPr>
            <a:r>
              <a:rPr sz="2400" b="1" i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"분석과제"란</a:t>
            </a:r>
            <a:r>
              <a:rPr sz="2400" b="1" i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처리하거나</a:t>
            </a:r>
            <a:r>
              <a:rPr sz="2400" b="1" i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400" b="1" i="1" spc="-14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763905" marR="5080" indent="-751840">
              <a:spcBef>
                <a:spcPts val="235"/>
              </a:spcBef>
            </a:pPr>
            <a:r>
              <a:rPr lang="ko-KR" altLang="en-US" sz="2400" b="1" i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결해야</a:t>
            </a:r>
            <a:r>
              <a:rPr sz="2400" b="1" i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4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할 </a:t>
            </a:r>
            <a:r>
              <a:rPr lang="ko-KR" altLang="en-US" sz="2400" b="1" i="1" spc="-14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이슈</a:t>
            </a:r>
            <a:r>
              <a:rPr sz="2400" b="1" i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</a:t>
            </a:r>
            <a:r>
              <a:rPr sz="2400" b="1" i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2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</a:t>
            </a:r>
            <a:endParaRPr sz="2400" i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1" name="object 31"/>
          <p:cNvSpPr txBox="1"/>
          <p:nvPr/>
        </p:nvSpPr>
        <p:spPr>
          <a:xfrm>
            <a:off x="932480" y="5730181"/>
            <a:ext cx="3609450" cy="11592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12700" marR="5080" indent="411480">
              <a:spcBef>
                <a:spcPts val="235"/>
              </a:spcBef>
            </a:pPr>
            <a:r>
              <a:rPr lang="ko-KR" altLang="en-US" sz="2400" b="1" i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대상태와</a:t>
            </a:r>
            <a:r>
              <a:rPr sz="2400" b="1" i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2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현재상태의</a:t>
            </a:r>
            <a:r>
              <a:rPr sz="2400" b="1" i="1" spc="-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400" b="1" i="1" spc="-2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411480">
              <a:spcBef>
                <a:spcPts val="235"/>
              </a:spcBef>
            </a:pP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차이에서</a:t>
            </a:r>
            <a:r>
              <a:rPr sz="2400" b="1" i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3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발생하는</a:t>
            </a:r>
            <a:endParaRPr lang="en-US" sz="2400" b="1" i="1" spc="-13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411480">
              <a:spcBef>
                <a:spcPts val="235"/>
              </a:spcBef>
            </a:pPr>
            <a:r>
              <a:rPr sz="2400" b="1" i="1" spc="-13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</a:t>
            </a:r>
            <a:r>
              <a:rPr sz="2400" b="1" i="1" spc="-13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고통과</a:t>
            </a:r>
            <a:r>
              <a:rPr sz="2400" b="1" i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즐거움"</a:t>
            </a:r>
            <a:endParaRPr sz="2400" i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2" name="object 33"/>
          <p:cNvSpPr/>
          <p:nvPr/>
        </p:nvSpPr>
        <p:spPr>
          <a:xfrm>
            <a:off x="5342518" y="4591237"/>
            <a:ext cx="188242" cy="4101157"/>
          </a:xfrm>
          <a:custGeom>
            <a:avLst/>
            <a:gdLst/>
            <a:ahLst/>
            <a:cxnLst/>
            <a:rect l="l" t="t" r="r" b="b"/>
            <a:pathLst>
              <a:path w="149860" h="1979929">
                <a:moveTo>
                  <a:pt x="0" y="0"/>
                </a:moveTo>
                <a:lnTo>
                  <a:pt x="0" y="1979676"/>
                </a:lnTo>
                <a:lnTo>
                  <a:pt x="149351" y="98983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45250" y="3503626"/>
            <a:ext cx="7727130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데이터분석의 주제가 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등 다양한 용어로 부름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ko-KR" altLang="en-US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문제는 어떠한 기대하는 상태가 있는데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 기대수준에 미치지 못하거나 충족하지 못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하는데서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발생하게 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평상시 관리하는 어떠한 기준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정상상태에 있어야 하는데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수준에서 벗어나게 되면서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고통점과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즐거움이라는 차원의 문제가 발생하게 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부정적인 측면에서 나쁜 쪽으로 나타났을 때 이를 원래대로 만회하기 위한 요인을 찾고 개선방안을 찾는 것이 바로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회복형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문제임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회복형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문제는 문제를 일으킨 원인인 공통점을 찾고 이를 약화 또는 제거함으로써 문제를 해결함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반면에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현재상태를 긍정적인 측면에서 공격적으로 상향조정했을 때 이를 달성하기 위한 요인을 찾고 실현방안을 찾는 것이 바로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설정형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문제임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설정형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문제는 긍정적인 상황이 일회성이 아닌 지속적으로 나타날 수 있도록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촉진요인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즐거움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찾고 이를 강화함으로써 문제를 해결함</a:t>
            </a:r>
          </a:p>
        </p:txBody>
      </p:sp>
      <p:sp>
        <p:nvSpPr>
          <p:cNvPr id="11" name="직사각형 10"/>
          <p:cNvSpPr/>
          <p:nvPr/>
        </p:nvSpPr>
        <p:spPr>
          <a:xfrm flipH="1">
            <a:off x="8404993" y="5103796"/>
            <a:ext cx="245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lang="en-US" altLang="ko-KR"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endParaRPr lang="ko-KR" altLang="en-US" sz="2000" b="1" spc="3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3" name="직사각형 92"/>
          <p:cNvSpPr/>
          <p:nvPr/>
        </p:nvSpPr>
        <p:spPr>
          <a:xfrm flipH="1">
            <a:off x="8407758" y="6978534"/>
            <a:ext cx="245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lang="en-US" altLang="ko-KR"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endParaRPr lang="ko-KR" altLang="en-US" sz="2000" b="1" spc="3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95400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838411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228066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407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문제와 데이터분석의 관계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통해 주어진 문제해결을 위해 탐색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인과적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처방적 분석을 수행함</a:t>
              </a:r>
            </a:p>
          </p:txBody>
        </p:sp>
      </p:grpSp>
      <p:sp>
        <p:nvSpPr>
          <p:cNvPr id="88" name="object 28"/>
          <p:cNvSpPr txBox="1"/>
          <p:nvPr/>
        </p:nvSpPr>
        <p:spPr>
          <a:xfrm>
            <a:off x="2517195" y="3365972"/>
            <a:ext cx="5320741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데이터분석이</a:t>
            </a: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란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무엇인가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29"/>
          <p:cNvSpPr/>
          <p:nvPr/>
        </p:nvSpPr>
        <p:spPr>
          <a:xfrm>
            <a:off x="1333915" y="3964431"/>
            <a:ext cx="7733885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60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45250" y="3503626"/>
            <a:ext cx="7466950" cy="607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데이터분석이란 당면한 문제가 정말 중요한 문제인지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(Big Problem)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파악하고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원인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전개과정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(Mechanism)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이해를 통해서 적절한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(Action Scenario)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마련하는 하나의 문제해결 기법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(Problem Solution)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보는 것이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본질임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데이터분석을 통해 현재 주어진 문제를 이해하고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적절하게 검증되었을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앞으로도 유사한 문제에 대해 이러한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효과적으로 사용이 될 수 있을 것이라는 믿음을 통해 미래를 예측함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문제의 해결을 위해서는 현재상태를 기대수준에 충족할 수 있도록 변화시켜야 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기대수준도 달성 가능한 수준으로 적절하게 설정하는 것이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데이터분석은 데이터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통계공식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초점이 아니며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탐색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분석이나 설명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인과적 분석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처방적 분석들이 별도로 존재하는 것이 아닌 어떠한 분석을 하더라도 정도의 차이는 있으나 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관점에서 분석을 수행하는 것임</a:t>
            </a:r>
          </a:p>
        </p:txBody>
      </p:sp>
      <p:grpSp>
        <p:nvGrpSpPr>
          <p:cNvPr id="36" name="object 10"/>
          <p:cNvGrpSpPr/>
          <p:nvPr/>
        </p:nvGrpSpPr>
        <p:grpSpPr>
          <a:xfrm>
            <a:off x="1122487" y="8251703"/>
            <a:ext cx="2450323" cy="1158997"/>
            <a:chOff x="327659" y="5718047"/>
            <a:chExt cx="1960245" cy="762000"/>
          </a:xfrm>
        </p:grpSpPr>
        <p:sp>
          <p:nvSpPr>
            <p:cNvPr id="37" name="object 11"/>
            <p:cNvSpPr/>
            <p:nvPr/>
          </p:nvSpPr>
          <p:spPr>
            <a:xfrm>
              <a:off x="332231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38" y="9854"/>
                  </a:lnTo>
                  <a:lnTo>
                    <a:pt x="36753" y="36734"/>
                  </a:lnTo>
                  <a:lnTo>
                    <a:pt x="9861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61" y="676239"/>
                  </a:lnTo>
                  <a:lnTo>
                    <a:pt x="36753" y="716121"/>
                  </a:lnTo>
                  <a:lnTo>
                    <a:pt x="76638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12"/>
            <p:cNvSpPr/>
            <p:nvPr/>
          </p:nvSpPr>
          <p:spPr>
            <a:xfrm>
              <a:off x="332231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61" y="76616"/>
                  </a:lnTo>
                  <a:lnTo>
                    <a:pt x="36753" y="36734"/>
                  </a:lnTo>
                  <a:lnTo>
                    <a:pt x="76638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38" y="743001"/>
                  </a:lnTo>
                  <a:lnTo>
                    <a:pt x="36753" y="716121"/>
                  </a:lnTo>
                  <a:lnTo>
                    <a:pt x="9861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object 13"/>
          <p:cNvSpPr txBox="1"/>
          <p:nvPr/>
        </p:nvSpPr>
        <p:spPr>
          <a:xfrm>
            <a:off x="1075860" y="8592447"/>
            <a:ext cx="2545197" cy="567463"/>
          </a:xfrm>
          <a:prstGeom prst="rect">
            <a:avLst/>
          </a:prstGeom>
        </p:spPr>
        <p:txBody>
          <a:bodyPr vert="horz" wrap="square" lIns="0" tIns="13335" rIns="0" bIns="0" rtlCol="0" anchor="ctr" anchorCtr="0">
            <a:spAutoFit/>
          </a:bodyPr>
          <a:lstStyle/>
          <a:p>
            <a:pPr marL="131445" marR="125730" indent="-635" algn="ctr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중요도</a:t>
            </a:r>
            <a:r>
              <a:rPr b="1" spc="-1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(Big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Problem)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0" name="object 14"/>
          <p:cNvGrpSpPr/>
          <p:nvPr/>
        </p:nvGrpSpPr>
        <p:grpSpPr>
          <a:xfrm>
            <a:off x="3743784" y="8251703"/>
            <a:ext cx="2450323" cy="1158997"/>
            <a:chOff x="2424683" y="5718047"/>
            <a:chExt cx="1960245" cy="762000"/>
          </a:xfrm>
        </p:grpSpPr>
        <p:sp>
          <p:nvSpPr>
            <p:cNvPr id="41" name="object 15"/>
            <p:cNvSpPr/>
            <p:nvPr/>
          </p:nvSpPr>
          <p:spPr>
            <a:xfrm>
              <a:off x="2429255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object 16"/>
            <p:cNvSpPr/>
            <p:nvPr/>
          </p:nvSpPr>
          <p:spPr>
            <a:xfrm>
              <a:off x="2429255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object 17"/>
          <p:cNvSpPr txBox="1"/>
          <p:nvPr/>
        </p:nvSpPr>
        <p:spPr>
          <a:xfrm>
            <a:off x="3832086" y="8547662"/>
            <a:ext cx="2275464" cy="567463"/>
          </a:xfrm>
          <a:prstGeom prst="rect">
            <a:avLst/>
          </a:prstGeom>
        </p:spPr>
        <p:txBody>
          <a:bodyPr vert="horz" wrap="square" lIns="0" tIns="13335" rIns="0" bIns="0" rtlCol="0" anchor="ctr" anchorCtr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r>
              <a:rPr b="1" spc="5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전개과정의</a:t>
            </a:r>
            <a:r>
              <a:rPr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규명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(Mechanism)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4" name="object 18"/>
          <p:cNvGrpSpPr/>
          <p:nvPr/>
        </p:nvGrpSpPr>
        <p:grpSpPr>
          <a:xfrm>
            <a:off x="6365083" y="8240115"/>
            <a:ext cx="2450323" cy="1158997"/>
            <a:chOff x="4521708" y="5710428"/>
            <a:chExt cx="1960245" cy="762000"/>
          </a:xfrm>
        </p:grpSpPr>
        <p:sp>
          <p:nvSpPr>
            <p:cNvPr id="45" name="object 19"/>
            <p:cNvSpPr/>
            <p:nvPr/>
          </p:nvSpPr>
          <p:spPr>
            <a:xfrm>
              <a:off x="4526280" y="5715000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object 20"/>
            <p:cNvSpPr/>
            <p:nvPr/>
          </p:nvSpPr>
          <p:spPr>
            <a:xfrm>
              <a:off x="4526280" y="5715000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object 22"/>
          <p:cNvGrpSpPr/>
          <p:nvPr/>
        </p:nvGrpSpPr>
        <p:grpSpPr>
          <a:xfrm>
            <a:off x="1120264" y="5152460"/>
            <a:ext cx="2593992" cy="961002"/>
            <a:chOff x="325881" y="3578097"/>
            <a:chExt cx="2075180" cy="631825"/>
          </a:xfrm>
        </p:grpSpPr>
        <p:sp>
          <p:nvSpPr>
            <p:cNvPr id="49" name="object 23"/>
            <p:cNvSpPr/>
            <p:nvPr/>
          </p:nvSpPr>
          <p:spPr>
            <a:xfrm>
              <a:off x="33223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80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object 24"/>
            <p:cNvSpPr/>
            <p:nvPr/>
          </p:nvSpPr>
          <p:spPr>
            <a:xfrm>
              <a:off x="33223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80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1" name="object 25"/>
          <p:cNvSpPr txBox="1"/>
          <p:nvPr/>
        </p:nvSpPr>
        <p:spPr>
          <a:xfrm>
            <a:off x="1160333" y="6281727"/>
            <a:ext cx="2313415" cy="2559291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5580" indent="-18351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195580" algn="l"/>
                <a:tab pos="196215" algn="l"/>
              </a:tabLst>
            </a:pP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어떤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 </a:t>
            </a: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일어났는지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5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/일어나고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70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/일어날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marR="26670" indent="-183515">
              <a:lnSpc>
                <a:spcPct val="110800"/>
              </a:lnSpc>
              <a:spcBef>
                <a:spcPts val="600"/>
              </a:spcBef>
              <a:buFont typeface="Arial"/>
              <a:buChar char="•"/>
              <a:tabLst>
                <a:tab pos="195580" algn="l"/>
                <a:tab pos="196215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정말로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살펴보아야할</a:t>
            </a:r>
            <a:r>
              <a:rPr sz="1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52" name="object 26"/>
          <p:cNvGrpSpPr/>
          <p:nvPr/>
        </p:nvGrpSpPr>
        <p:grpSpPr>
          <a:xfrm>
            <a:off x="3701556" y="5152460"/>
            <a:ext cx="2593992" cy="961002"/>
            <a:chOff x="2390901" y="3578097"/>
            <a:chExt cx="2075180" cy="631825"/>
          </a:xfrm>
        </p:grpSpPr>
        <p:sp>
          <p:nvSpPr>
            <p:cNvPr id="53" name="object 27"/>
            <p:cNvSpPr/>
            <p:nvPr/>
          </p:nvSpPr>
          <p:spPr>
            <a:xfrm>
              <a:off x="239725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object 28"/>
            <p:cNvSpPr/>
            <p:nvPr/>
          </p:nvSpPr>
          <p:spPr>
            <a:xfrm>
              <a:off x="239725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5" name="object 29"/>
          <p:cNvSpPr txBox="1"/>
          <p:nvPr/>
        </p:nvSpPr>
        <p:spPr>
          <a:xfrm>
            <a:off x="3753468" y="6278323"/>
            <a:ext cx="2434448" cy="181499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4945" marR="391795" indent="-182245">
              <a:lnSpc>
                <a:spcPct val="110800"/>
              </a:lnSpc>
              <a:spcBef>
                <a:spcPts val="112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왜,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어떻게</a:t>
            </a:r>
            <a:r>
              <a:rPr sz="16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1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일어났는지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70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일어나고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5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일어날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indent="-18224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원인-</a:t>
            </a:r>
            <a:r>
              <a:rPr sz="1600" b="1" spc="-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결과는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56" name="object 30"/>
          <p:cNvGrpSpPr/>
          <p:nvPr/>
        </p:nvGrpSpPr>
        <p:grpSpPr>
          <a:xfrm>
            <a:off x="6283167" y="5152848"/>
            <a:ext cx="2593199" cy="960036"/>
            <a:chOff x="4456176" y="3578352"/>
            <a:chExt cx="2074545" cy="631190"/>
          </a:xfrm>
        </p:grpSpPr>
        <p:sp>
          <p:nvSpPr>
            <p:cNvPr id="57" name="object 31"/>
            <p:cNvSpPr/>
            <p:nvPr/>
          </p:nvSpPr>
          <p:spPr>
            <a:xfrm>
              <a:off x="4462272" y="3584448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object 32"/>
            <p:cNvSpPr/>
            <p:nvPr/>
          </p:nvSpPr>
          <p:spPr>
            <a:xfrm>
              <a:off x="4462272" y="3584448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object 33"/>
          <p:cNvSpPr txBox="1"/>
          <p:nvPr/>
        </p:nvSpPr>
        <p:spPr>
          <a:xfrm>
            <a:off x="6389529" y="6281727"/>
            <a:ext cx="2193938" cy="2559291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4945" marR="34925" indent="-182245">
              <a:lnSpc>
                <a:spcPct val="110800"/>
              </a:lnSpc>
              <a:spcBef>
                <a:spcPts val="112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어떻게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 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변화시킬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33020" indent="-182245">
              <a:lnSpc>
                <a:spcPct val="110800"/>
              </a:lnSpc>
              <a:spcBef>
                <a:spcPts val="61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원하는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결과로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변화시키는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조건·조치는 </a:t>
            </a: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36"/>
          <p:cNvSpPr/>
          <p:nvPr/>
        </p:nvSpPr>
        <p:spPr>
          <a:xfrm>
            <a:off x="1223452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2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object 37"/>
          <p:cNvSpPr/>
          <p:nvPr/>
        </p:nvSpPr>
        <p:spPr>
          <a:xfrm>
            <a:off x="3844750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1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object 38"/>
          <p:cNvSpPr/>
          <p:nvPr/>
        </p:nvSpPr>
        <p:spPr>
          <a:xfrm>
            <a:off x="6464142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2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6915" y="3998459"/>
            <a:ext cx="760945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ts val="3360"/>
              </a:lnSpc>
              <a:spcBef>
                <a:spcPts val="30"/>
              </a:spcBef>
            </a:pP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현상의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이해를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통해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미래를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예측하는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</a:t>
            </a:r>
            <a:r>
              <a:rPr lang="ko-KR" altLang="en-US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문제해결기법</a:t>
            </a:r>
            <a:r>
              <a:rPr lang="en-US" altLang="ko-KR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 </a:t>
            </a:r>
          </a:p>
          <a:p>
            <a:pPr marL="12700" marR="5080" algn="ctr">
              <a:lnSpc>
                <a:spcPts val="3360"/>
              </a:lnSpc>
              <a:spcBef>
                <a:spcPts val="30"/>
              </a:spcBef>
            </a:pPr>
            <a:r>
              <a:rPr lang="ko-KR" altLang="en-US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기대상태와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현재상태의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수준을</a:t>
            </a:r>
            <a:r>
              <a:rPr lang="ko-KR" altLang="en-US" b="1" spc="-9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변화시켜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크기를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</a:t>
            </a:r>
            <a:r>
              <a:rPr lang="en-US" altLang="ko-KR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0’</a:t>
            </a:r>
            <a:r>
              <a:rPr lang="ko-KR" altLang="en-US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으로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만드는</a:t>
            </a:r>
            <a:r>
              <a:rPr lang="ko-KR" altLang="en-US" b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71063" y="5328005"/>
            <a:ext cx="24079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Predictive</a:t>
            </a:r>
            <a:r>
              <a:rPr lang="en-US" altLang="ko-KR" b="1" spc="-3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07010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설명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인과분석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3065" y="5296844"/>
            <a:ext cx="264869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Descriptive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65735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기술분석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b="1" spc="-1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64945" y="5340042"/>
            <a:ext cx="264869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Prescriptive</a:t>
            </a:r>
            <a:r>
              <a:rPr lang="en-US" altLang="ko-KR"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93980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최적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처방분석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442" y="8484109"/>
            <a:ext cx="2980111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 indent="541020">
              <a:lnSpc>
                <a:spcPct val="100000"/>
              </a:lnSpc>
              <a:spcBef>
                <a:spcPts val="105"/>
              </a:spcBef>
            </a:pPr>
            <a:r>
              <a:rPr lang="ko-KR" altLang="en-US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 </a:t>
            </a:r>
            <a:r>
              <a:rPr lang="ko-KR" altLang="en-US" b="1"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처리방안의</a:t>
            </a:r>
            <a:r>
              <a:rPr lang="ko-KR" altLang="en-US"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도출 </a:t>
            </a:r>
            <a:endParaRPr lang="en-US" altLang="ko-KR" b="1" spc="-2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541020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(Action</a:t>
            </a:r>
            <a:r>
              <a:rPr lang="ko-KR" altLang="en-US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Scenario)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906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결과보다는 과정에 집중하는 데이터분석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분석활동의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대상으로서 해결해야 할 문제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현상과 원인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해결방안에 대한 자료를 수집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가공하고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해석을 통해 의사결정에 활용하는 실행방안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액션시나리오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수립하는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</a:t>
              </a:r>
            </a:p>
          </p:txBody>
        </p:sp>
      </p:grpSp>
      <p:sp>
        <p:nvSpPr>
          <p:cNvPr id="100" name="object 10"/>
          <p:cNvSpPr txBox="1"/>
          <p:nvPr/>
        </p:nvSpPr>
        <p:spPr>
          <a:xfrm>
            <a:off x="1081613" y="3306702"/>
            <a:ext cx="1619502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수행절차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1" name="object 11"/>
          <p:cNvSpPr/>
          <p:nvPr/>
        </p:nvSpPr>
        <p:spPr>
          <a:xfrm>
            <a:off x="1081613" y="3955225"/>
            <a:ext cx="16164000" cy="0"/>
          </a:xfrm>
          <a:custGeom>
            <a:avLst/>
            <a:gdLst/>
            <a:ahLst/>
            <a:cxnLst/>
            <a:rect l="l" t="t" r="r" b="b"/>
            <a:pathLst>
              <a:path w="6152515">
                <a:moveTo>
                  <a:pt x="0" y="0"/>
                </a:moveTo>
                <a:lnTo>
                  <a:pt x="615238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2"/>
          <p:cNvSpPr txBox="1"/>
          <p:nvPr/>
        </p:nvSpPr>
        <p:spPr>
          <a:xfrm>
            <a:off x="1033620" y="7730349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55880" marR="48895" indent="-635" algn="ctr">
              <a:lnSpc>
                <a:spcPct val="100000"/>
              </a:lnSpc>
              <a:spcBef>
                <a:spcPts val="830"/>
              </a:spcBef>
            </a:pPr>
            <a:r>
              <a:rPr sz="2400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모델링 </a:t>
            </a:r>
            <a:r>
              <a:rPr b="1"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(가설수립)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6" name="object 16"/>
          <p:cNvSpPr txBox="1"/>
          <p:nvPr/>
        </p:nvSpPr>
        <p:spPr>
          <a:xfrm>
            <a:off x="1033620" y="5967070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07" name="object 17"/>
          <p:cNvSpPr txBox="1"/>
          <p:nvPr/>
        </p:nvSpPr>
        <p:spPr>
          <a:xfrm>
            <a:off x="1033621" y="4203792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08" name="object 18"/>
          <p:cNvSpPr/>
          <p:nvPr/>
        </p:nvSpPr>
        <p:spPr>
          <a:xfrm>
            <a:off x="1571336" y="55603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object 19"/>
          <p:cNvSpPr/>
          <p:nvPr/>
        </p:nvSpPr>
        <p:spPr>
          <a:xfrm>
            <a:off x="1571336" y="7323623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object 24"/>
          <p:cNvSpPr/>
          <p:nvPr/>
        </p:nvSpPr>
        <p:spPr>
          <a:xfrm>
            <a:off x="5569424" y="4315044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17" name="object 27"/>
          <p:cNvSpPr/>
          <p:nvPr/>
        </p:nvSpPr>
        <p:spPr>
          <a:xfrm>
            <a:off x="5569424" y="6073537"/>
            <a:ext cx="190175" cy="1242111"/>
          </a:xfrm>
          <a:custGeom>
            <a:avLst/>
            <a:gdLst/>
            <a:ahLst/>
            <a:cxnLst/>
            <a:rect l="l" t="t" r="r" b="b"/>
            <a:pathLst>
              <a:path w="147954" h="791210">
                <a:moveTo>
                  <a:pt x="0" y="0"/>
                </a:moveTo>
                <a:lnTo>
                  <a:pt x="0" y="790956"/>
                </a:lnTo>
                <a:lnTo>
                  <a:pt x="147828" y="39547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20" name="object 30"/>
          <p:cNvSpPr/>
          <p:nvPr/>
        </p:nvSpPr>
        <p:spPr>
          <a:xfrm>
            <a:off x="5569424" y="7829640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31" name="object 41"/>
          <p:cNvSpPr/>
          <p:nvPr/>
        </p:nvSpPr>
        <p:spPr>
          <a:xfrm>
            <a:off x="2605628" y="578165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32" name="object 42"/>
          <p:cNvSpPr/>
          <p:nvPr/>
        </p:nvSpPr>
        <p:spPr>
          <a:xfrm>
            <a:off x="2605628" y="748033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58" name="object 12"/>
          <p:cNvSpPr txBox="1"/>
          <p:nvPr/>
        </p:nvSpPr>
        <p:spPr>
          <a:xfrm>
            <a:off x="9404846" y="7730349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105410" rIns="0" bIns="0" rtlCol="0">
            <a:noAutofit/>
          </a:bodyPr>
          <a:lstStyle/>
          <a:p>
            <a:pPr marL="55880" marR="48895" indent="-635" algn="ctr">
              <a:lnSpc>
                <a:spcPct val="100000"/>
              </a:lnSpc>
              <a:spcBef>
                <a:spcPts val="830"/>
              </a:spcBef>
            </a:pP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62" name="object 16"/>
          <p:cNvSpPr txBox="1"/>
          <p:nvPr/>
        </p:nvSpPr>
        <p:spPr>
          <a:xfrm>
            <a:off x="9404846" y="5967070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3" name="object 17"/>
          <p:cNvSpPr txBox="1"/>
          <p:nvPr/>
        </p:nvSpPr>
        <p:spPr>
          <a:xfrm>
            <a:off x="9404847" y="4203792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635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4" name="object 18"/>
          <p:cNvSpPr/>
          <p:nvPr/>
        </p:nvSpPr>
        <p:spPr>
          <a:xfrm rot="10800000">
            <a:off x="9942562" y="55603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65" name="object 19"/>
          <p:cNvSpPr/>
          <p:nvPr/>
        </p:nvSpPr>
        <p:spPr>
          <a:xfrm flipV="1">
            <a:off x="9942562" y="7323623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67" name="object 21"/>
          <p:cNvSpPr/>
          <p:nvPr/>
        </p:nvSpPr>
        <p:spPr>
          <a:xfrm flipV="1">
            <a:off x="9942562" y="90737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2"/>
                </a:moveTo>
                <a:lnTo>
                  <a:pt x="38862" y="259206"/>
                </a:lnTo>
                <a:lnTo>
                  <a:pt x="64769" y="207390"/>
                </a:lnTo>
                <a:lnTo>
                  <a:pt x="25908" y="207390"/>
                </a:lnTo>
                <a:lnTo>
                  <a:pt x="25908" y="198754"/>
                </a:lnTo>
                <a:lnTo>
                  <a:pt x="0" y="181482"/>
                </a:lnTo>
                <a:close/>
              </a:path>
              <a:path w="78105" h="259714">
                <a:moveTo>
                  <a:pt x="25908" y="198754"/>
                </a:moveTo>
                <a:lnTo>
                  <a:pt x="25908" y="207390"/>
                </a:lnTo>
                <a:lnTo>
                  <a:pt x="38862" y="207390"/>
                </a:lnTo>
                <a:lnTo>
                  <a:pt x="25908" y="198754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4"/>
                </a:lnTo>
                <a:lnTo>
                  <a:pt x="38862" y="207390"/>
                </a:lnTo>
                <a:lnTo>
                  <a:pt x="51816" y="198754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4"/>
                </a:moveTo>
                <a:lnTo>
                  <a:pt x="38862" y="207390"/>
                </a:lnTo>
                <a:lnTo>
                  <a:pt x="51816" y="207390"/>
                </a:lnTo>
                <a:lnTo>
                  <a:pt x="51816" y="198754"/>
                </a:lnTo>
                <a:close/>
              </a:path>
              <a:path w="78105" h="259714">
                <a:moveTo>
                  <a:pt x="77724" y="181482"/>
                </a:moveTo>
                <a:lnTo>
                  <a:pt x="51816" y="198754"/>
                </a:lnTo>
                <a:lnTo>
                  <a:pt x="51816" y="207390"/>
                </a:lnTo>
                <a:lnTo>
                  <a:pt x="64769" y="207390"/>
                </a:lnTo>
                <a:lnTo>
                  <a:pt x="77724" y="18148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0" name="object 24"/>
          <p:cNvSpPr/>
          <p:nvPr/>
        </p:nvSpPr>
        <p:spPr>
          <a:xfrm>
            <a:off x="13940650" y="4315044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3" name="object 27"/>
          <p:cNvSpPr/>
          <p:nvPr/>
        </p:nvSpPr>
        <p:spPr>
          <a:xfrm>
            <a:off x="13940650" y="6073537"/>
            <a:ext cx="190175" cy="1242111"/>
          </a:xfrm>
          <a:custGeom>
            <a:avLst/>
            <a:gdLst/>
            <a:ahLst/>
            <a:cxnLst/>
            <a:rect l="l" t="t" r="r" b="b"/>
            <a:pathLst>
              <a:path w="147954" h="791210">
                <a:moveTo>
                  <a:pt x="0" y="0"/>
                </a:moveTo>
                <a:lnTo>
                  <a:pt x="0" y="790956"/>
                </a:lnTo>
                <a:lnTo>
                  <a:pt x="147828" y="39547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6" name="object 30"/>
          <p:cNvSpPr/>
          <p:nvPr/>
        </p:nvSpPr>
        <p:spPr>
          <a:xfrm>
            <a:off x="13940650" y="7829640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87" name="object 41"/>
          <p:cNvSpPr/>
          <p:nvPr/>
        </p:nvSpPr>
        <p:spPr>
          <a:xfrm>
            <a:off x="10976854" y="578165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88" name="object 42"/>
          <p:cNvSpPr/>
          <p:nvPr/>
        </p:nvSpPr>
        <p:spPr>
          <a:xfrm>
            <a:off x="10976854" y="748033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9" name="직사각형 18"/>
          <p:cNvSpPr/>
          <p:nvPr/>
        </p:nvSpPr>
        <p:spPr>
          <a:xfrm>
            <a:off x="1155721" y="4421234"/>
            <a:ext cx="997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1155721" y="6188628"/>
            <a:ext cx="997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자료리뷰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꺾인 연결선 21"/>
          <p:cNvCxnSpPr>
            <a:stCxn id="102" idx="2"/>
          </p:cNvCxnSpPr>
          <p:nvPr/>
        </p:nvCxnSpPr>
        <p:spPr>
          <a:xfrm rot="16200000" flipH="1">
            <a:off x="5617287" y="5090283"/>
            <a:ext cx="394366" cy="838800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509758" y="4275059"/>
            <a:ext cx="997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실행방안수립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액션아이템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9509758" y="6049382"/>
            <a:ext cx="997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9509758" y="7930919"/>
            <a:ext cx="997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772316" y="4245070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분석된 결과 및 이에 대한 해석을 토대로 문제에 대한 의사결정을 수행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관련문제에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분석결과를 활용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0772316" y="5957824"/>
            <a:ext cx="32581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이상치에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기본적인 데이터 전처리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기술통계분석을 기본으로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추론통계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머신러닝기법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10772316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정의된 모형 및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변수특성에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부합되는 데이터 수집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코딩북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활용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14236909" y="4245070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구체적인 활용방안 및 액션아이템은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적용가능한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미래예측 시나리오 및 최적화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적용방안은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무엇인가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4236909" y="5918029"/>
            <a:ext cx="32560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분석결과에서 어떤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현상파악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발견된 규칙이나 패턴은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가설검증을 위한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판단근거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검증이 업무에 사용할만한 타당성을 갖고 있는가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4236909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비정형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내외부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중에서 적합한 데이터는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 및 설문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중에서 적합한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수집방법은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2384133" y="4245070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자신이 하고 있는 업무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 갖는 현상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현안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당면한 의사결정 문제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84133" y="6028583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직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지식을 수집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문헌 조사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 벤치마킹을 통해 조사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2384133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한눈에 조망하도록 의도적으로 단순화 함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문제파악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해결에 관련성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활용성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결정적 요소 활용</a:t>
            </a:r>
          </a:p>
        </p:txBody>
      </p:sp>
      <p:sp>
        <p:nvSpPr>
          <p:cNvPr id="205" name="직사각형 204"/>
          <p:cNvSpPr/>
          <p:nvPr/>
        </p:nvSpPr>
        <p:spPr>
          <a:xfrm>
            <a:off x="5848726" y="4245070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무엇인지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이문제를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해결해야 하는지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문제해결을 통해 무엇을 달성할 것인지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848726" y="6028583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주요 요소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무엇인지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무엇이 잠재적인 원인이고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가설적 해결방안인가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5848726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변수선정과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이들간의 관계에 따른 가설은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설정모형에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적합한 데이터 측정과 분석 기법은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07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기획방향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수요기반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분서과제는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비즈니스 이슈 및 문제로부터 출발을 하는 과제기획방법론임</a:t>
              </a:r>
            </a:p>
          </p:txBody>
        </p:sp>
      </p:grpSp>
      <p:sp>
        <p:nvSpPr>
          <p:cNvPr id="50" name="object 10"/>
          <p:cNvSpPr txBox="1"/>
          <p:nvPr/>
        </p:nvSpPr>
        <p:spPr>
          <a:xfrm>
            <a:off x="1055900" y="3884674"/>
            <a:ext cx="7563186" cy="750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분석대상·객체로부터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분석에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속성·변수의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2654" y="4835838"/>
            <a:ext cx="3147503" cy="258623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26527" y="5270103"/>
            <a:ext cx="1872000" cy="1872000"/>
            <a:chOff x="1180769" y="4972351"/>
            <a:chExt cx="2247120" cy="2321000"/>
          </a:xfrm>
        </p:grpSpPr>
        <p:pic>
          <p:nvPicPr>
            <p:cNvPr id="66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69" y="4972351"/>
              <a:ext cx="2247120" cy="2321000"/>
            </a:xfrm>
            <a:prstGeom prst="rect">
              <a:avLst/>
            </a:prstGeom>
          </p:spPr>
        </p:pic>
        <p:sp>
          <p:nvSpPr>
            <p:cNvPr id="67" name="object 16"/>
            <p:cNvSpPr/>
            <p:nvPr/>
          </p:nvSpPr>
          <p:spPr>
            <a:xfrm>
              <a:off x="1362968" y="5160540"/>
              <a:ext cx="1882722" cy="1944622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589026" y="0"/>
                  </a:moveTo>
                  <a:lnTo>
                    <a:pt x="540716" y="1950"/>
                  </a:lnTo>
                  <a:lnTo>
                    <a:pt x="493482" y="7700"/>
                  </a:lnTo>
                  <a:lnTo>
                    <a:pt x="447476" y="17097"/>
                  </a:lnTo>
                  <a:lnTo>
                    <a:pt x="402848" y="29992"/>
                  </a:lnTo>
                  <a:lnTo>
                    <a:pt x="359750" y="46231"/>
                  </a:lnTo>
                  <a:lnTo>
                    <a:pt x="318334" y="65665"/>
                  </a:lnTo>
                  <a:lnTo>
                    <a:pt x="278752" y="88141"/>
                  </a:lnTo>
                  <a:lnTo>
                    <a:pt x="241154" y="113507"/>
                  </a:lnTo>
                  <a:lnTo>
                    <a:pt x="205694" y="141613"/>
                  </a:lnTo>
                  <a:lnTo>
                    <a:pt x="172521" y="172307"/>
                  </a:lnTo>
                  <a:lnTo>
                    <a:pt x="141788" y="205437"/>
                  </a:lnTo>
                  <a:lnTo>
                    <a:pt x="113647" y="240852"/>
                  </a:lnTo>
                  <a:lnTo>
                    <a:pt x="88249" y="278401"/>
                  </a:lnTo>
                  <a:lnTo>
                    <a:pt x="65745" y="317933"/>
                  </a:lnTo>
                  <a:lnTo>
                    <a:pt x="46288" y="359294"/>
                  </a:lnTo>
                  <a:lnTo>
                    <a:pt x="30028" y="402336"/>
                  </a:lnTo>
                  <a:lnTo>
                    <a:pt x="17118" y="446904"/>
                  </a:lnTo>
                  <a:lnTo>
                    <a:pt x="7709" y="492850"/>
                  </a:lnTo>
                  <a:lnTo>
                    <a:pt x="1952" y="540020"/>
                  </a:lnTo>
                  <a:lnTo>
                    <a:pt x="0" y="588263"/>
                  </a:lnTo>
                  <a:lnTo>
                    <a:pt x="1952" y="636507"/>
                  </a:lnTo>
                  <a:lnTo>
                    <a:pt x="7709" y="683677"/>
                  </a:lnTo>
                  <a:lnTo>
                    <a:pt x="17118" y="729623"/>
                  </a:lnTo>
                  <a:lnTo>
                    <a:pt x="30028" y="774191"/>
                  </a:lnTo>
                  <a:lnTo>
                    <a:pt x="46288" y="817233"/>
                  </a:lnTo>
                  <a:lnTo>
                    <a:pt x="65745" y="858594"/>
                  </a:lnTo>
                  <a:lnTo>
                    <a:pt x="88249" y="898126"/>
                  </a:lnTo>
                  <a:lnTo>
                    <a:pt x="113647" y="935675"/>
                  </a:lnTo>
                  <a:lnTo>
                    <a:pt x="141788" y="971090"/>
                  </a:lnTo>
                  <a:lnTo>
                    <a:pt x="172521" y="1004220"/>
                  </a:lnTo>
                  <a:lnTo>
                    <a:pt x="205694" y="1034914"/>
                  </a:lnTo>
                  <a:lnTo>
                    <a:pt x="241154" y="1063020"/>
                  </a:lnTo>
                  <a:lnTo>
                    <a:pt x="278752" y="1088386"/>
                  </a:lnTo>
                  <a:lnTo>
                    <a:pt x="318334" y="1110862"/>
                  </a:lnTo>
                  <a:lnTo>
                    <a:pt x="359750" y="1130296"/>
                  </a:lnTo>
                  <a:lnTo>
                    <a:pt x="402848" y="1146535"/>
                  </a:lnTo>
                  <a:lnTo>
                    <a:pt x="447476" y="1159430"/>
                  </a:lnTo>
                  <a:lnTo>
                    <a:pt x="493482" y="1168827"/>
                  </a:lnTo>
                  <a:lnTo>
                    <a:pt x="540716" y="1174577"/>
                  </a:lnTo>
                  <a:lnTo>
                    <a:pt x="589026" y="1176528"/>
                  </a:lnTo>
                  <a:lnTo>
                    <a:pt x="637326" y="1174577"/>
                  </a:lnTo>
                  <a:lnTo>
                    <a:pt x="684553" y="1168827"/>
                  </a:lnTo>
                  <a:lnTo>
                    <a:pt x="730555" y="1159430"/>
                  </a:lnTo>
                  <a:lnTo>
                    <a:pt x="775179" y="1146535"/>
                  </a:lnTo>
                  <a:lnTo>
                    <a:pt x="818274" y="1130296"/>
                  </a:lnTo>
                  <a:lnTo>
                    <a:pt x="859689" y="1110862"/>
                  </a:lnTo>
                  <a:lnTo>
                    <a:pt x="899271" y="1088386"/>
                  </a:lnTo>
                  <a:lnTo>
                    <a:pt x="936869" y="1063020"/>
                  </a:lnTo>
                  <a:lnTo>
                    <a:pt x="972332" y="1034914"/>
                  </a:lnTo>
                  <a:lnTo>
                    <a:pt x="1005506" y="1004220"/>
                  </a:lnTo>
                  <a:lnTo>
                    <a:pt x="1036241" y="971090"/>
                  </a:lnTo>
                  <a:lnTo>
                    <a:pt x="1064385" y="935675"/>
                  </a:lnTo>
                  <a:lnTo>
                    <a:pt x="1089787" y="898126"/>
                  </a:lnTo>
                  <a:lnTo>
                    <a:pt x="1112294" y="858594"/>
                  </a:lnTo>
                  <a:lnTo>
                    <a:pt x="1131754" y="817233"/>
                  </a:lnTo>
                  <a:lnTo>
                    <a:pt x="1148017" y="774192"/>
                  </a:lnTo>
                  <a:lnTo>
                    <a:pt x="1160929" y="729623"/>
                  </a:lnTo>
                  <a:lnTo>
                    <a:pt x="1170340" y="683677"/>
                  </a:lnTo>
                  <a:lnTo>
                    <a:pt x="1176098" y="636507"/>
                  </a:lnTo>
                  <a:lnTo>
                    <a:pt x="1178052" y="588263"/>
                  </a:lnTo>
                  <a:lnTo>
                    <a:pt x="1176098" y="540020"/>
                  </a:lnTo>
                  <a:lnTo>
                    <a:pt x="1170340" y="492850"/>
                  </a:lnTo>
                  <a:lnTo>
                    <a:pt x="1160929" y="446904"/>
                  </a:lnTo>
                  <a:lnTo>
                    <a:pt x="1148017" y="402336"/>
                  </a:lnTo>
                  <a:lnTo>
                    <a:pt x="1131754" y="359294"/>
                  </a:lnTo>
                  <a:lnTo>
                    <a:pt x="1112294" y="317933"/>
                  </a:lnTo>
                  <a:lnTo>
                    <a:pt x="1089787" y="278401"/>
                  </a:lnTo>
                  <a:lnTo>
                    <a:pt x="1064385" y="240852"/>
                  </a:lnTo>
                  <a:lnTo>
                    <a:pt x="1036241" y="205437"/>
                  </a:lnTo>
                  <a:lnTo>
                    <a:pt x="1005506" y="172307"/>
                  </a:lnTo>
                  <a:lnTo>
                    <a:pt x="972332" y="141613"/>
                  </a:lnTo>
                  <a:lnTo>
                    <a:pt x="936869" y="113507"/>
                  </a:lnTo>
                  <a:lnTo>
                    <a:pt x="899271" y="88141"/>
                  </a:lnTo>
                  <a:lnTo>
                    <a:pt x="859689" y="65665"/>
                  </a:lnTo>
                  <a:lnTo>
                    <a:pt x="818274" y="46231"/>
                  </a:lnTo>
                  <a:lnTo>
                    <a:pt x="775179" y="29992"/>
                  </a:lnTo>
                  <a:lnTo>
                    <a:pt x="730555" y="17097"/>
                  </a:lnTo>
                  <a:lnTo>
                    <a:pt x="684553" y="7700"/>
                  </a:lnTo>
                  <a:lnTo>
                    <a:pt x="637326" y="1950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object 17"/>
            <p:cNvSpPr/>
            <p:nvPr/>
          </p:nvSpPr>
          <p:spPr>
            <a:xfrm>
              <a:off x="1362969" y="5160540"/>
              <a:ext cx="1882722" cy="1953134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0" y="588263"/>
                  </a:moveTo>
                  <a:lnTo>
                    <a:pt x="1952" y="540020"/>
                  </a:lnTo>
                  <a:lnTo>
                    <a:pt x="7709" y="492850"/>
                  </a:lnTo>
                  <a:lnTo>
                    <a:pt x="17118" y="446904"/>
                  </a:lnTo>
                  <a:lnTo>
                    <a:pt x="30028" y="402336"/>
                  </a:lnTo>
                  <a:lnTo>
                    <a:pt x="46288" y="359294"/>
                  </a:lnTo>
                  <a:lnTo>
                    <a:pt x="65745" y="317933"/>
                  </a:lnTo>
                  <a:lnTo>
                    <a:pt x="88249" y="278401"/>
                  </a:lnTo>
                  <a:lnTo>
                    <a:pt x="113647" y="240852"/>
                  </a:lnTo>
                  <a:lnTo>
                    <a:pt x="141788" y="205437"/>
                  </a:lnTo>
                  <a:lnTo>
                    <a:pt x="172521" y="172307"/>
                  </a:lnTo>
                  <a:lnTo>
                    <a:pt x="205694" y="141613"/>
                  </a:lnTo>
                  <a:lnTo>
                    <a:pt x="241154" y="113507"/>
                  </a:lnTo>
                  <a:lnTo>
                    <a:pt x="278752" y="88141"/>
                  </a:lnTo>
                  <a:lnTo>
                    <a:pt x="318334" y="65665"/>
                  </a:lnTo>
                  <a:lnTo>
                    <a:pt x="359750" y="46231"/>
                  </a:lnTo>
                  <a:lnTo>
                    <a:pt x="402848" y="29992"/>
                  </a:lnTo>
                  <a:lnTo>
                    <a:pt x="447476" y="17097"/>
                  </a:lnTo>
                  <a:lnTo>
                    <a:pt x="493482" y="7700"/>
                  </a:lnTo>
                  <a:lnTo>
                    <a:pt x="540716" y="1950"/>
                  </a:lnTo>
                  <a:lnTo>
                    <a:pt x="589026" y="0"/>
                  </a:lnTo>
                  <a:lnTo>
                    <a:pt x="637326" y="1950"/>
                  </a:lnTo>
                  <a:lnTo>
                    <a:pt x="684553" y="7700"/>
                  </a:lnTo>
                  <a:lnTo>
                    <a:pt x="730555" y="17097"/>
                  </a:lnTo>
                  <a:lnTo>
                    <a:pt x="775179" y="29992"/>
                  </a:lnTo>
                  <a:lnTo>
                    <a:pt x="818274" y="46231"/>
                  </a:lnTo>
                  <a:lnTo>
                    <a:pt x="859689" y="65665"/>
                  </a:lnTo>
                  <a:lnTo>
                    <a:pt x="899271" y="88141"/>
                  </a:lnTo>
                  <a:lnTo>
                    <a:pt x="936869" y="113507"/>
                  </a:lnTo>
                  <a:lnTo>
                    <a:pt x="972332" y="141613"/>
                  </a:lnTo>
                  <a:lnTo>
                    <a:pt x="1005506" y="172307"/>
                  </a:lnTo>
                  <a:lnTo>
                    <a:pt x="1036241" y="205437"/>
                  </a:lnTo>
                  <a:lnTo>
                    <a:pt x="1064385" y="240852"/>
                  </a:lnTo>
                  <a:lnTo>
                    <a:pt x="1089787" y="278401"/>
                  </a:lnTo>
                  <a:lnTo>
                    <a:pt x="1112294" y="317933"/>
                  </a:lnTo>
                  <a:lnTo>
                    <a:pt x="1131754" y="359294"/>
                  </a:lnTo>
                  <a:lnTo>
                    <a:pt x="1148017" y="402336"/>
                  </a:lnTo>
                  <a:lnTo>
                    <a:pt x="1160929" y="446904"/>
                  </a:lnTo>
                  <a:lnTo>
                    <a:pt x="1170340" y="492850"/>
                  </a:lnTo>
                  <a:lnTo>
                    <a:pt x="1176098" y="540020"/>
                  </a:lnTo>
                  <a:lnTo>
                    <a:pt x="1178052" y="588263"/>
                  </a:lnTo>
                  <a:lnTo>
                    <a:pt x="1176098" y="636507"/>
                  </a:lnTo>
                  <a:lnTo>
                    <a:pt x="1170340" y="683677"/>
                  </a:lnTo>
                  <a:lnTo>
                    <a:pt x="1160929" y="729623"/>
                  </a:lnTo>
                  <a:lnTo>
                    <a:pt x="1148017" y="774192"/>
                  </a:lnTo>
                  <a:lnTo>
                    <a:pt x="1131754" y="817233"/>
                  </a:lnTo>
                  <a:lnTo>
                    <a:pt x="1112294" y="858594"/>
                  </a:lnTo>
                  <a:lnTo>
                    <a:pt x="1089787" y="898126"/>
                  </a:lnTo>
                  <a:lnTo>
                    <a:pt x="1064385" y="935675"/>
                  </a:lnTo>
                  <a:lnTo>
                    <a:pt x="1036241" y="971090"/>
                  </a:lnTo>
                  <a:lnTo>
                    <a:pt x="1005506" y="1004220"/>
                  </a:lnTo>
                  <a:lnTo>
                    <a:pt x="972332" y="1034914"/>
                  </a:lnTo>
                  <a:lnTo>
                    <a:pt x="936869" y="1063020"/>
                  </a:lnTo>
                  <a:lnTo>
                    <a:pt x="899271" y="1088386"/>
                  </a:lnTo>
                  <a:lnTo>
                    <a:pt x="859689" y="1110862"/>
                  </a:lnTo>
                  <a:lnTo>
                    <a:pt x="818274" y="1130296"/>
                  </a:lnTo>
                  <a:lnTo>
                    <a:pt x="775179" y="1146535"/>
                  </a:lnTo>
                  <a:lnTo>
                    <a:pt x="730555" y="1159430"/>
                  </a:lnTo>
                  <a:lnTo>
                    <a:pt x="684553" y="1168827"/>
                  </a:lnTo>
                  <a:lnTo>
                    <a:pt x="637326" y="1174577"/>
                  </a:lnTo>
                  <a:lnTo>
                    <a:pt x="589026" y="1176528"/>
                  </a:lnTo>
                  <a:lnTo>
                    <a:pt x="540716" y="1174577"/>
                  </a:lnTo>
                  <a:lnTo>
                    <a:pt x="493482" y="1168827"/>
                  </a:lnTo>
                  <a:lnTo>
                    <a:pt x="447476" y="1159430"/>
                  </a:lnTo>
                  <a:lnTo>
                    <a:pt x="402848" y="1146535"/>
                  </a:lnTo>
                  <a:lnTo>
                    <a:pt x="359750" y="1130296"/>
                  </a:lnTo>
                  <a:lnTo>
                    <a:pt x="318334" y="1110862"/>
                  </a:lnTo>
                  <a:lnTo>
                    <a:pt x="278752" y="1088386"/>
                  </a:lnTo>
                  <a:lnTo>
                    <a:pt x="241154" y="1063020"/>
                  </a:lnTo>
                  <a:lnTo>
                    <a:pt x="205694" y="1034914"/>
                  </a:lnTo>
                  <a:lnTo>
                    <a:pt x="172521" y="1004220"/>
                  </a:lnTo>
                  <a:lnTo>
                    <a:pt x="141788" y="971090"/>
                  </a:lnTo>
                  <a:lnTo>
                    <a:pt x="113647" y="935675"/>
                  </a:lnTo>
                  <a:lnTo>
                    <a:pt x="88249" y="898126"/>
                  </a:lnTo>
                  <a:lnTo>
                    <a:pt x="65745" y="858594"/>
                  </a:lnTo>
                  <a:lnTo>
                    <a:pt x="46288" y="817233"/>
                  </a:lnTo>
                  <a:lnTo>
                    <a:pt x="30028" y="774191"/>
                  </a:lnTo>
                  <a:lnTo>
                    <a:pt x="17118" y="729623"/>
                  </a:lnTo>
                  <a:lnTo>
                    <a:pt x="7709" y="683677"/>
                  </a:lnTo>
                  <a:lnTo>
                    <a:pt x="1952" y="636507"/>
                  </a:lnTo>
                  <a:lnTo>
                    <a:pt x="0" y="588263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object 18"/>
            <p:cNvSpPr txBox="1"/>
            <p:nvPr/>
          </p:nvSpPr>
          <p:spPr>
            <a:xfrm>
              <a:off x="1238686" y="545787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문제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6" name="object 25"/>
          <p:cNvSpPr/>
          <p:nvPr/>
        </p:nvSpPr>
        <p:spPr>
          <a:xfrm>
            <a:off x="932480" y="4737143"/>
            <a:ext cx="7449519" cy="2997158"/>
          </a:xfrm>
          <a:custGeom>
            <a:avLst/>
            <a:gdLst/>
            <a:ahLst/>
            <a:cxnLst/>
            <a:rect l="l" t="t" r="r" b="b"/>
            <a:pathLst>
              <a:path w="6182995" h="1653539">
                <a:moveTo>
                  <a:pt x="0" y="181229"/>
                </a:moveTo>
                <a:lnTo>
                  <a:pt x="6474" y="133056"/>
                </a:lnTo>
                <a:lnTo>
                  <a:pt x="24746" y="89765"/>
                </a:lnTo>
                <a:lnTo>
                  <a:pt x="53087" y="53086"/>
                </a:lnTo>
                <a:lnTo>
                  <a:pt x="89769" y="24746"/>
                </a:lnTo>
                <a:lnTo>
                  <a:pt x="133063" y="6474"/>
                </a:lnTo>
                <a:lnTo>
                  <a:pt x="181241" y="0"/>
                </a:lnTo>
                <a:lnTo>
                  <a:pt x="6001639" y="0"/>
                </a:lnTo>
                <a:lnTo>
                  <a:pt x="6049811" y="6474"/>
                </a:lnTo>
                <a:lnTo>
                  <a:pt x="6093102" y="24746"/>
                </a:lnTo>
                <a:lnTo>
                  <a:pt x="6129782" y="53086"/>
                </a:lnTo>
                <a:lnTo>
                  <a:pt x="6158121" y="89765"/>
                </a:lnTo>
                <a:lnTo>
                  <a:pt x="6176393" y="133056"/>
                </a:lnTo>
                <a:lnTo>
                  <a:pt x="6182868" y="181229"/>
                </a:lnTo>
                <a:lnTo>
                  <a:pt x="6182868" y="1472311"/>
                </a:lnTo>
                <a:lnTo>
                  <a:pt x="6176393" y="1520483"/>
                </a:lnTo>
                <a:lnTo>
                  <a:pt x="6158121" y="1563774"/>
                </a:lnTo>
                <a:lnTo>
                  <a:pt x="6129782" y="1600454"/>
                </a:lnTo>
                <a:lnTo>
                  <a:pt x="6093102" y="1628793"/>
                </a:lnTo>
                <a:lnTo>
                  <a:pt x="6049811" y="1647065"/>
                </a:lnTo>
                <a:lnTo>
                  <a:pt x="6001639" y="1653540"/>
                </a:lnTo>
                <a:lnTo>
                  <a:pt x="181241" y="1653540"/>
                </a:lnTo>
                <a:lnTo>
                  <a:pt x="133063" y="1647065"/>
                </a:lnTo>
                <a:lnTo>
                  <a:pt x="89769" y="1628793"/>
                </a:lnTo>
                <a:lnTo>
                  <a:pt x="53087" y="1600454"/>
                </a:lnTo>
                <a:lnTo>
                  <a:pt x="24746" y="1563774"/>
                </a:lnTo>
                <a:lnTo>
                  <a:pt x="6474" y="1520483"/>
                </a:lnTo>
                <a:lnTo>
                  <a:pt x="0" y="1472311"/>
                </a:lnTo>
                <a:lnTo>
                  <a:pt x="0" y="18122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8"/>
          <p:cNvGrpSpPr/>
          <p:nvPr/>
        </p:nvGrpSpPr>
        <p:grpSpPr>
          <a:xfrm>
            <a:off x="6351908" y="5280597"/>
            <a:ext cx="1872000" cy="1872000"/>
            <a:chOff x="5970812" y="5280597"/>
            <a:chExt cx="2006107" cy="1929984"/>
          </a:xfrm>
        </p:grpSpPr>
        <p:sp>
          <p:nvSpPr>
            <p:cNvPr id="92" name="object 18"/>
            <p:cNvSpPr txBox="1"/>
            <p:nvPr/>
          </p:nvSpPr>
          <p:spPr>
            <a:xfrm>
              <a:off x="6014403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93" name="object 18"/>
            <p:cNvSpPr txBox="1"/>
            <p:nvPr/>
          </p:nvSpPr>
          <p:spPr>
            <a:xfrm>
              <a:off x="6008586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8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0812" y="5280597"/>
              <a:ext cx="2006107" cy="1929984"/>
            </a:xfrm>
            <a:prstGeom prst="rect">
              <a:avLst/>
            </a:prstGeom>
          </p:spPr>
        </p:pic>
        <p:grpSp>
          <p:nvGrpSpPr>
            <p:cNvPr id="88" name="그룹 87"/>
            <p:cNvGrpSpPr/>
            <p:nvPr/>
          </p:nvGrpSpPr>
          <p:grpSpPr>
            <a:xfrm>
              <a:off x="6133469" y="5436257"/>
              <a:ext cx="1680792" cy="1624092"/>
              <a:chOff x="1318091" y="5190069"/>
              <a:chExt cx="2232000" cy="2241770"/>
            </a:xfrm>
          </p:grpSpPr>
          <p:sp>
            <p:nvSpPr>
              <p:cNvPr id="89" name="object 16"/>
              <p:cNvSpPr/>
              <p:nvPr/>
            </p:nvSpPr>
            <p:spPr>
              <a:xfrm>
                <a:off x="1318091" y="5190069"/>
                <a:ext cx="2232000" cy="223200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589026" y="0"/>
                    </a:moveTo>
                    <a:lnTo>
                      <a:pt x="540716" y="1950"/>
                    </a:lnTo>
                    <a:lnTo>
                      <a:pt x="493482" y="7700"/>
                    </a:lnTo>
                    <a:lnTo>
                      <a:pt x="447476" y="17097"/>
                    </a:lnTo>
                    <a:lnTo>
                      <a:pt x="402848" y="29992"/>
                    </a:lnTo>
                    <a:lnTo>
                      <a:pt x="359750" y="46231"/>
                    </a:lnTo>
                    <a:lnTo>
                      <a:pt x="318334" y="65665"/>
                    </a:lnTo>
                    <a:lnTo>
                      <a:pt x="278752" y="88141"/>
                    </a:lnTo>
                    <a:lnTo>
                      <a:pt x="241154" y="113507"/>
                    </a:lnTo>
                    <a:lnTo>
                      <a:pt x="205694" y="141613"/>
                    </a:lnTo>
                    <a:lnTo>
                      <a:pt x="172521" y="172307"/>
                    </a:lnTo>
                    <a:lnTo>
                      <a:pt x="141788" y="205437"/>
                    </a:lnTo>
                    <a:lnTo>
                      <a:pt x="113647" y="240852"/>
                    </a:lnTo>
                    <a:lnTo>
                      <a:pt x="88249" y="278401"/>
                    </a:lnTo>
                    <a:lnTo>
                      <a:pt x="65745" y="317933"/>
                    </a:lnTo>
                    <a:lnTo>
                      <a:pt x="46288" y="359294"/>
                    </a:lnTo>
                    <a:lnTo>
                      <a:pt x="30028" y="402336"/>
                    </a:lnTo>
                    <a:lnTo>
                      <a:pt x="17118" y="446904"/>
                    </a:lnTo>
                    <a:lnTo>
                      <a:pt x="7709" y="492850"/>
                    </a:lnTo>
                    <a:lnTo>
                      <a:pt x="1952" y="540020"/>
                    </a:lnTo>
                    <a:lnTo>
                      <a:pt x="0" y="588263"/>
                    </a:lnTo>
                    <a:lnTo>
                      <a:pt x="1952" y="636507"/>
                    </a:lnTo>
                    <a:lnTo>
                      <a:pt x="7709" y="683677"/>
                    </a:lnTo>
                    <a:lnTo>
                      <a:pt x="17118" y="729623"/>
                    </a:lnTo>
                    <a:lnTo>
                      <a:pt x="30028" y="774191"/>
                    </a:lnTo>
                    <a:lnTo>
                      <a:pt x="46288" y="817233"/>
                    </a:lnTo>
                    <a:lnTo>
                      <a:pt x="65745" y="858594"/>
                    </a:lnTo>
                    <a:lnTo>
                      <a:pt x="88249" y="898126"/>
                    </a:lnTo>
                    <a:lnTo>
                      <a:pt x="113647" y="935675"/>
                    </a:lnTo>
                    <a:lnTo>
                      <a:pt x="141788" y="971090"/>
                    </a:lnTo>
                    <a:lnTo>
                      <a:pt x="172521" y="1004220"/>
                    </a:lnTo>
                    <a:lnTo>
                      <a:pt x="205694" y="1034914"/>
                    </a:lnTo>
                    <a:lnTo>
                      <a:pt x="241154" y="1063020"/>
                    </a:lnTo>
                    <a:lnTo>
                      <a:pt x="278752" y="1088386"/>
                    </a:lnTo>
                    <a:lnTo>
                      <a:pt x="318334" y="1110862"/>
                    </a:lnTo>
                    <a:lnTo>
                      <a:pt x="359750" y="1130296"/>
                    </a:lnTo>
                    <a:lnTo>
                      <a:pt x="402848" y="1146535"/>
                    </a:lnTo>
                    <a:lnTo>
                      <a:pt x="447476" y="1159430"/>
                    </a:lnTo>
                    <a:lnTo>
                      <a:pt x="493482" y="1168827"/>
                    </a:lnTo>
                    <a:lnTo>
                      <a:pt x="540716" y="1174577"/>
                    </a:lnTo>
                    <a:lnTo>
                      <a:pt x="589026" y="1176528"/>
                    </a:lnTo>
                    <a:lnTo>
                      <a:pt x="637326" y="1174577"/>
                    </a:lnTo>
                    <a:lnTo>
                      <a:pt x="684553" y="1168827"/>
                    </a:lnTo>
                    <a:lnTo>
                      <a:pt x="730555" y="1159430"/>
                    </a:lnTo>
                    <a:lnTo>
                      <a:pt x="775179" y="1146535"/>
                    </a:lnTo>
                    <a:lnTo>
                      <a:pt x="818274" y="1130296"/>
                    </a:lnTo>
                    <a:lnTo>
                      <a:pt x="859689" y="1110862"/>
                    </a:lnTo>
                    <a:lnTo>
                      <a:pt x="899271" y="1088386"/>
                    </a:lnTo>
                    <a:lnTo>
                      <a:pt x="936869" y="1063020"/>
                    </a:lnTo>
                    <a:lnTo>
                      <a:pt x="972332" y="1034914"/>
                    </a:lnTo>
                    <a:lnTo>
                      <a:pt x="1005506" y="1004220"/>
                    </a:lnTo>
                    <a:lnTo>
                      <a:pt x="1036241" y="971090"/>
                    </a:lnTo>
                    <a:lnTo>
                      <a:pt x="1064385" y="935675"/>
                    </a:lnTo>
                    <a:lnTo>
                      <a:pt x="1089787" y="898126"/>
                    </a:lnTo>
                    <a:lnTo>
                      <a:pt x="1112294" y="858594"/>
                    </a:lnTo>
                    <a:lnTo>
                      <a:pt x="1131754" y="817233"/>
                    </a:lnTo>
                    <a:lnTo>
                      <a:pt x="1148017" y="774192"/>
                    </a:lnTo>
                    <a:lnTo>
                      <a:pt x="1160929" y="729623"/>
                    </a:lnTo>
                    <a:lnTo>
                      <a:pt x="1170340" y="683677"/>
                    </a:lnTo>
                    <a:lnTo>
                      <a:pt x="1176098" y="636507"/>
                    </a:lnTo>
                    <a:lnTo>
                      <a:pt x="1178052" y="588263"/>
                    </a:lnTo>
                    <a:lnTo>
                      <a:pt x="1176098" y="540020"/>
                    </a:lnTo>
                    <a:lnTo>
                      <a:pt x="1170340" y="492850"/>
                    </a:lnTo>
                    <a:lnTo>
                      <a:pt x="1160929" y="446904"/>
                    </a:lnTo>
                    <a:lnTo>
                      <a:pt x="1148017" y="402336"/>
                    </a:lnTo>
                    <a:lnTo>
                      <a:pt x="1131754" y="359294"/>
                    </a:lnTo>
                    <a:lnTo>
                      <a:pt x="1112294" y="317933"/>
                    </a:lnTo>
                    <a:lnTo>
                      <a:pt x="1089787" y="278401"/>
                    </a:lnTo>
                    <a:lnTo>
                      <a:pt x="1064385" y="240852"/>
                    </a:lnTo>
                    <a:lnTo>
                      <a:pt x="1036241" y="205437"/>
                    </a:lnTo>
                    <a:lnTo>
                      <a:pt x="1005506" y="172307"/>
                    </a:lnTo>
                    <a:lnTo>
                      <a:pt x="972332" y="141613"/>
                    </a:lnTo>
                    <a:lnTo>
                      <a:pt x="936869" y="113507"/>
                    </a:lnTo>
                    <a:lnTo>
                      <a:pt x="899271" y="88141"/>
                    </a:lnTo>
                    <a:lnTo>
                      <a:pt x="859689" y="65665"/>
                    </a:lnTo>
                    <a:lnTo>
                      <a:pt x="818274" y="46231"/>
                    </a:lnTo>
                    <a:lnTo>
                      <a:pt x="775179" y="29992"/>
                    </a:lnTo>
                    <a:lnTo>
                      <a:pt x="730555" y="17097"/>
                    </a:lnTo>
                    <a:lnTo>
                      <a:pt x="684553" y="7700"/>
                    </a:lnTo>
                    <a:lnTo>
                      <a:pt x="637326" y="1950"/>
                    </a:lnTo>
                    <a:lnTo>
                      <a:pt x="58902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7"/>
              <p:cNvSpPr/>
              <p:nvPr/>
            </p:nvSpPr>
            <p:spPr>
              <a:xfrm>
                <a:off x="1318092" y="5190069"/>
                <a:ext cx="2231999" cy="224177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0" y="588263"/>
                    </a:moveTo>
                    <a:lnTo>
                      <a:pt x="1952" y="540020"/>
                    </a:lnTo>
                    <a:lnTo>
                      <a:pt x="7709" y="492850"/>
                    </a:lnTo>
                    <a:lnTo>
                      <a:pt x="17118" y="446904"/>
                    </a:lnTo>
                    <a:lnTo>
                      <a:pt x="30028" y="402336"/>
                    </a:lnTo>
                    <a:lnTo>
                      <a:pt x="46288" y="359294"/>
                    </a:lnTo>
                    <a:lnTo>
                      <a:pt x="65745" y="317933"/>
                    </a:lnTo>
                    <a:lnTo>
                      <a:pt x="88249" y="278401"/>
                    </a:lnTo>
                    <a:lnTo>
                      <a:pt x="113647" y="240852"/>
                    </a:lnTo>
                    <a:lnTo>
                      <a:pt x="141788" y="205437"/>
                    </a:lnTo>
                    <a:lnTo>
                      <a:pt x="172521" y="172307"/>
                    </a:lnTo>
                    <a:lnTo>
                      <a:pt x="205694" y="141613"/>
                    </a:lnTo>
                    <a:lnTo>
                      <a:pt x="241154" y="113507"/>
                    </a:lnTo>
                    <a:lnTo>
                      <a:pt x="278752" y="88141"/>
                    </a:lnTo>
                    <a:lnTo>
                      <a:pt x="318334" y="65665"/>
                    </a:lnTo>
                    <a:lnTo>
                      <a:pt x="359750" y="46231"/>
                    </a:lnTo>
                    <a:lnTo>
                      <a:pt x="402848" y="29992"/>
                    </a:lnTo>
                    <a:lnTo>
                      <a:pt x="447476" y="17097"/>
                    </a:lnTo>
                    <a:lnTo>
                      <a:pt x="493482" y="7700"/>
                    </a:lnTo>
                    <a:lnTo>
                      <a:pt x="540716" y="1950"/>
                    </a:lnTo>
                    <a:lnTo>
                      <a:pt x="589026" y="0"/>
                    </a:lnTo>
                    <a:lnTo>
                      <a:pt x="637326" y="1950"/>
                    </a:lnTo>
                    <a:lnTo>
                      <a:pt x="684553" y="7700"/>
                    </a:lnTo>
                    <a:lnTo>
                      <a:pt x="730555" y="17097"/>
                    </a:lnTo>
                    <a:lnTo>
                      <a:pt x="775179" y="29992"/>
                    </a:lnTo>
                    <a:lnTo>
                      <a:pt x="818274" y="46231"/>
                    </a:lnTo>
                    <a:lnTo>
                      <a:pt x="859689" y="65665"/>
                    </a:lnTo>
                    <a:lnTo>
                      <a:pt x="899271" y="88141"/>
                    </a:lnTo>
                    <a:lnTo>
                      <a:pt x="936869" y="113507"/>
                    </a:lnTo>
                    <a:lnTo>
                      <a:pt x="972332" y="141613"/>
                    </a:lnTo>
                    <a:lnTo>
                      <a:pt x="1005506" y="172307"/>
                    </a:lnTo>
                    <a:lnTo>
                      <a:pt x="1036241" y="205437"/>
                    </a:lnTo>
                    <a:lnTo>
                      <a:pt x="1064385" y="240852"/>
                    </a:lnTo>
                    <a:lnTo>
                      <a:pt x="1089787" y="278401"/>
                    </a:lnTo>
                    <a:lnTo>
                      <a:pt x="1112294" y="317933"/>
                    </a:lnTo>
                    <a:lnTo>
                      <a:pt x="1131754" y="359294"/>
                    </a:lnTo>
                    <a:lnTo>
                      <a:pt x="1148017" y="402336"/>
                    </a:lnTo>
                    <a:lnTo>
                      <a:pt x="1160929" y="446904"/>
                    </a:lnTo>
                    <a:lnTo>
                      <a:pt x="1170340" y="492850"/>
                    </a:lnTo>
                    <a:lnTo>
                      <a:pt x="1176098" y="540020"/>
                    </a:lnTo>
                    <a:lnTo>
                      <a:pt x="1178052" y="588263"/>
                    </a:lnTo>
                    <a:lnTo>
                      <a:pt x="1176098" y="636507"/>
                    </a:lnTo>
                    <a:lnTo>
                      <a:pt x="1170340" y="683677"/>
                    </a:lnTo>
                    <a:lnTo>
                      <a:pt x="1160929" y="729623"/>
                    </a:lnTo>
                    <a:lnTo>
                      <a:pt x="1148017" y="774192"/>
                    </a:lnTo>
                    <a:lnTo>
                      <a:pt x="1131754" y="817233"/>
                    </a:lnTo>
                    <a:lnTo>
                      <a:pt x="1112294" y="858594"/>
                    </a:lnTo>
                    <a:lnTo>
                      <a:pt x="1089787" y="898126"/>
                    </a:lnTo>
                    <a:lnTo>
                      <a:pt x="1064385" y="935675"/>
                    </a:lnTo>
                    <a:lnTo>
                      <a:pt x="1036241" y="971090"/>
                    </a:lnTo>
                    <a:lnTo>
                      <a:pt x="1005506" y="1004220"/>
                    </a:lnTo>
                    <a:lnTo>
                      <a:pt x="972332" y="1034914"/>
                    </a:lnTo>
                    <a:lnTo>
                      <a:pt x="936869" y="1063020"/>
                    </a:lnTo>
                    <a:lnTo>
                      <a:pt x="899271" y="1088386"/>
                    </a:lnTo>
                    <a:lnTo>
                      <a:pt x="859689" y="1110862"/>
                    </a:lnTo>
                    <a:lnTo>
                      <a:pt x="818274" y="1130296"/>
                    </a:lnTo>
                    <a:lnTo>
                      <a:pt x="775179" y="1146535"/>
                    </a:lnTo>
                    <a:lnTo>
                      <a:pt x="730555" y="1159430"/>
                    </a:lnTo>
                    <a:lnTo>
                      <a:pt x="684553" y="1168827"/>
                    </a:lnTo>
                    <a:lnTo>
                      <a:pt x="637326" y="1174577"/>
                    </a:lnTo>
                    <a:lnTo>
                      <a:pt x="589026" y="1176528"/>
                    </a:lnTo>
                    <a:lnTo>
                      <a:pt x="540716" y="1174577"/>
                    </a:lnTo>
                    <a:lnTo>
                      <a:pt x="493482" y="1168827"/>
                    </a:lnTo>
                    <a:lnTo>
                      <a:pt x="447476" y="1159430"/>
                    </a:lnTo>
                    <a:lnTo>
                      <a:pt x="402848" y="1146535"/>
                    </a:lnTo>
                    <a:lnTo>
                      <a:pt x="359750" y="1130296"/>
                    </a:lnTo>
                    <a:lnTo>
                      <a:pt x="318334" y="1110862"/>
                    </a:lnTo>
                    <a:lnTo>
                      <a:pt x="278752" y="1088386"/>
                    </a:lnTo>
                    <a:lnTo>
                      <a:pt x="241154" y="1063020"/>
                    </a:lnTo>
                    <a:lnTo>
                      <a:pt x="205694" y="1034914"/>
                    </a:lnTo>
                    <a:lnTo>
                      <a:pt x="172521" y="1004220"/>
                    </a:lnTo>
                    <a:lnTo>
                      <a:pt x="141788" y="971090"/>
                    </a:lnTo>
                    <a:lnTo>
                      <a:pt x="113647" y="935675"/>
                    </a:lnTo>
                    <a:lnTo>
                      <a:pt x="88249" y="898126"/>
                    </a:lnTo>
                    <a:lnTo>
                      <a:pt x="65745" y="858594"/>
                    </a:lnTo>
                    <a:lnTo>
                      <a:pt x="46288" y="817233"/>
                    </a:lnTo>
                    <a:lnTo>
                      <a:pt x="30028" y="774191"/>
                    </a:lnTo>
                    <a:lnTo>
                      <a:pt x="17118" y="729623"/>
                    </a:lnTo>
                    <a:lnTo>
                      <a:pt x="7709" y="683677"/>
                    </a:lnTo>
                    <a:lnTo>
                      <a:pt x="1952" y="636507"/>
                    </a:lnTo>
                    <a:lnTo>
                      <a:pt x="0" y="588263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4" name="object 18"/>
            <p:cNvSpPr txBox="1"/>
            <p:nvPr/>
          </p:nvSpPr>
          <p:spPr>
            <a:xfrm>
              <a:off x="6008585" y="573161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분석기법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7" name="object 35"/>
          <p:cNvSpPr txBox="1"/>
          <p:nvPr/>
        </p:nvSpPr>
        <p:spPr>
          <a:xfrm>
            <a:off x="3149119" y="5431580"/>
            <a:ext cx="3050741" cy="1123183"/>
          </a:xfrm>
          <a:prstGeom prst="rect">
            <a:avLst/>
          </a:prstGeom>
        </p:spPr>
        <p:txBody>
          <a:bodyPr vert="horz" wrap="square" lIns="0" tIns="29845" rIns="0" bIns="0" rtlCol="0" anchor="ctr" anchorCtr="0">
            <a:noAutofit/>
          </a:bodyPr>
          <a:lstStyle/>
          <a:p>
            <a:pPr marL="12700" marR="5080" indent="141605">
              <a:lnSpc>
                <a:spcPct val="200000"/>
              </a:lnSpc>
              <a:spcBef>
                <a:spcPts val="235"/>
              </a:spcBef>
            </a:pPr>
            <a:r>
              <a:rPr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수요기반</a:t>
            </a:r>
            <a:r>
              <a:rPr sz="2000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sz="2000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도출</a:t>
            </a:r>
            <a:r>
              <a:rPr sz="2000" b="1" spc="-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000" b="1" spc="-2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141605">
              <a:lnSpc>
                <a:spcPts val="1680"/>
              </a:lnSpc>
              <a:spcBef>
                <a:spcPts val="235"/>
              </a:spcBef>
            </a:pPr>
            <a:r>
              <a:rPr sz="2000" b="1" spc="-6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(Demand-</a:t>
            </a:r>
            <a:r>
              <a:rPr sz="2000" b="1" spc="-7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Pull</a:t>
            </a:r>
            <a:r>
              <a:rPr sz="2000" b="1" spc="-3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Approach)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36959" y="4366866"/>
            <a:ext cx="1405264" cy="1336298"/>
            <a:chOff x="9768841" y="4056341"/>
            <a:chExt cx="1405264" cy="1336298"/>
          </a:xfrm>
        </p:grpSpPr>
        <p:pic>
          <p:nvPicPr>
            <p:cNvPr id="97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841" y="4056341"/>
              <a:ext cx="1405264" cy="1336298"/>
            </a:xfrm>
            <a:prstGeom prst="rect">
              <a:avLst/>
            </a:prstGeom>
          </p:spPr>
        </p:pic>
        <p:sp>
          <p:nvSpPr>
            <p:cNvPr id="98" name="object 27"/>
            <p:cNvSpPr txBox="1"/>
            <p:nvPr/>
          </p:nvSpPr>
          <p:spPr>
            <a:xfrm>
              <a:off x="10136291" y="4459773"/>
              <a:ext cx="802969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개</a:t>
              </a:r>
              <a:r>
                <a:rPr lang="en-US"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념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pic>
        <p:nvPicPr>
          <p:cNvPr id="99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6959" y="7449926"/>
            <a:ext cx="1405264" cy="1325120"/>
          </a:xfrm>
          <a:prstGeom prst="rect">
            <a:avLst/>
          </a:prstGeom>
        </p:spPr>
      </p:pic>
      <p:sp>
        <p:nvSpPr>
          <p:cNvPr id="103" name="object 29"/>
          <p:cNvSpPr txBox="1"/>
          <p:nvPr/>
        </p:nvSpPr>
        <p:spPr>
          <a:xfrm>
            <a:off x="9605018" y="7852117"/>
            <a:ext cx="802969" cy="75148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</a:t>
            </a:r>
            <a:r>
              <a:rPr lang="en-US"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징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4" name="object 30"/>
          <p:cNvSpPr txBox="1"/>
          <p:nvPr/>
        </p:nvSpPr>
        <p:spPr>
          <a:xfrm>
            <a:off x="11010282" y="6659268"/>
            <a:ext cx="6201918" cy="109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비즈니스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문제들은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조직의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핵심성과지표(KPI)의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수준을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바람직한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방향으로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강화시키거나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또는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부정적으로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악화시키는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요인임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05" name="object 31"/>
          <p:cNvSpPr txBox="1"/>
          <p:nvPr/>
        </p:nvSpPr>
        <p:spPr>
          <a:xfrm>
            <a:off x="11010282" y="7839384"/>
            <a:ext cx="6201918" cy="2301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종류나</a:t>
            </a:r>
            <a:r>
              <a:rPr spc="2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분석기법에</a:t>
            </a:r>
            <a:r>
              <a:rPr spc="1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문제상황을</a:t>
            </a:r>
            <a:r>
              <a:rPr spc="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억지로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끼워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맞추는</a:t>
            </a:r>
            <a:r>
              <a:rPr spc="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것이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아니라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선행적으로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문제해결</a:t>
            </a:r>
            <a:r>
              <a:rPr spc="1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시나리오를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먼저</a:t>
            </a:r>
            <a:r>
              <a:rPr spc="3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정의하고,</a:t>
            </a: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이에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적합한</a:t>
            </a:r>
            <a:r>
              <a:rPr spc="3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분석기법을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찾아서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활용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5080" indent="-287020">
              <a:lnSpc>
                <a:spcPct val="130100"/>
              </a:lnSpc>
              <a:spcBef>
                <a:spcPts val="10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활용되는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분석기법은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비즈니스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이슈나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해결이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가능하도록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해주는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하나의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“실행동인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(enabler)”으로서의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역할을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담당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0" name="object 32"/>
          <p:cNvSpPr txBox="1"/>
          <p:nvPr/>
        </p:nvSpPr>
        <p:spPr>
          <a:xfrm>
            <a:off x="10924629" y="3966792"/>
            <a:ext cx="6287571" cy="733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2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주어진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문제/이슈에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잠재적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원인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가설적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해결방안을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선행적으로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도출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1" name="object 33"/>
          <p:cNvSpPr txBox="1"/>
          <p:nvPr/>
        </p:nvSpPr>
        <p:spPr>
          <a:xfrm>
            <a:off x="10924629" y="4728408"/>
            <a:ext cx="6379451" cy="1413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462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이슈해결에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밀접한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근본적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원인에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근거를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제시하고,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잠재적으로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도출된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해결방안이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실제적으로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실현될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있는지에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lang="en-US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가능성을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관련된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내/외부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데이터의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수집/가공/분석을 통하여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수행하는 </a:t>
            </a:r>
            <a:r>
              <a:rPr spc="-2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접근방법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2" name="object 34"/>
          <p:cNvSpPr/>
          <p:nvPr/>
        </p:nvSpPr>
        <p:spPr>
          <a:xfrm flipV="1">
            <a:off x="10924629" y="6327872"/>
            <a:ext cx="6287571" cy="54883"/>
          </a:xfrm>
          <a:custGeom>
            <a:avLst/>
            <a:gdLst/>
            <a:ahLst/>
            <a:cxnLst/>
            <a:rect l="l" t="t" r="r" b="b"/>
            <a:pathLst>
              <a:path w="4894580">
                <a:moveTo>
                  <a:pt x="0" y="0"/>
                </a:moveTo>
                <a:lnTo>
                  <a:pt x="4894453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468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기획방향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데이터주도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다양한 유형 및 속성을 가진 데이터로부터 출발을 하는 과제기획방법론임</a:t>
              </a:r>
            </a:p>
          </p:txBody>
        </p:sp>
      </p:grpSp>
      <p:sp>
        <p:nvSpPr>
          <p:cNvPr id="50" name="object 10"/>
          <p:cNvSpPr txBox="1"/>
          <p:nvPr/>
        </p:nvSpPr>
        <p:spPr>
          <a:xfrm>
            <a:off x="1055900" y="3884674"/>
            <a:ext cx="756318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0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데이터주도</a:t>
            </a:r>
            <a:r>
              <a:rPr lang="ko-KR" altLang="en-US"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400" b="1" spc="-10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lang="ko-KR" altLang="en-US"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도출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3252654" y="4835838"/>
            <a:ext cx="3147503" cy="258623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26527" y="5270103"/>
            <a:ext cx="1872000" cy="1872000"/>
            <a:chOff x="1180769" y="4972351"/>
            <a:chExt cx="2247120" cy="2321000"/>
          </a:xfrm>
        </p:grpSpPr>
        <p:pic>
          <p:nvPicPr>
            <p:cNvPr id="66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69" y="4972351"/>
              <a:ext cx="2247120" cy="2321000"/>
            </a:xfrm>
            <a:prstGeom prst="rect">
              <a:avLst/>
            </a:prstGeom>
          </p:spPr>
        </p:pic>
        <p:sp>
          <p:nvSpPr>
            <p:cNvPr id="67" name="object 16"/>
            <p:cNvSpPr/>
            <p:nvPr/>
          </p:nvSpPr>
          <p:spPr>
            <a:xfrm>
              <a:off x="1362968" y="5160540"/>
              <a:ext cx="1882722" cy="1944622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589026" y="0"/>
                  </a:moveTo>
                  <a:lnTo>
                    <a:pt x="540716" y="1950"/>
                  </a:lnTo>
                  <a:lnTo>
                    <a:pt x="493482" y="7700"/>
                  </a:lnTo>
                  <a:lnTo>
                    <a:pt x="447476" y="17097"/>
                  </a:lnTo>
                  <a:lnTo>
                    <a:pt x="402848" y="29992"/>
                  </a:lnTo>
                  <a:lnTo>
                    <a:pt x="359750" y="46231"/>
                  </a:lnTo>
                  <a:lnTo>
                    <a:pt x="318334" y="65665"/>
                  </a:lnTo>
                  <a:lnTo>
                    <a:pt x="278752" y="88141"/>
                  </a:lnTo>
                  <a:lnTo>
                    <a:pt x="241154" y="113507"/>
                  </a:lnTo>
                  <a:lnTo>
                    <a:pt x="205694" y="141613"/>
                  </a:lnTo>
                  <a:lnTo>
                    <a:pt x="172521" y="172307"/>
                  </a:lnTo>
                  <a:lnTo>
                    <a:pt x="141788" y="205437"/>
                  </a:lnTo>
                  <a:lnTo>
                    <a:pt x="113647" y="240852"/>
                  </a:lnTo>
                  <a:lnTo>
                    <a:pt x="88249" y="278401"/>
                  </a:lnTo>
                  <a:lnTo>
                    <a:pt x="65745" y="317933"/>
                  </a:lnTo>
                  <a:lnTo>
                    <a:pt x="46288" y="359294"/>
                  </a:lnTo>
                  <a:lnTo>
                    <a:pt x="30028" y="402336"/>
                  </a:lnTo>
                  <a:lnTo>
                    <a:pt x="17118" y="446904"/>
                  </a:lnTo>
                  <a:lnTo>
                    <a:pt x="7709" y="492850"/>
                  </a:lnTo>
                  <a:lnTo>
                    <a:pt x="1952" y="540020"/>
                  </a:lnTo>
                  <a:lnTo>
                    <a:pt x="0" y="588263"/>
                  </a:lnTo>
                  <a:lnTo>
                    <a:pt x="1952" y="636507"/>
                  </a:lnTo>
                  <a:lnTo>
                    <a:pt x="7709" y="683677"/>
                  </a:lnTo>
                  <a:lnTo>
                    <a:pt x="17118" y="729623"/>
                  </a:lnTo>
                  <a:lnTo>
                    <a:pt x="30028" y="774191"/>
                  </a:lnTo>
                  <a:lnTo>
                    <a:pt x="46288" y="817233"/>
                  </a:lnTo>
                  <a:lnTo>
                    <a:pt x="65745" y="858594"/>
                  </a:lnTo>
                  <a:lnTo>
                    <a:pt x="88249" y="898126"/>
                  </a:lnTo>
                  <a:lnTo>
                    <a:pt x="113647" y="935675"/>
                  </a:lnTo>
                  <a:lnTo>
                    <a:pt x="141788" y="971090"/>
                  </a:lnTo>
                  <a:lnTo>
                    <a:pt x="172521" y="1004220"/>
                  </a:lnTo>
                  <a:lnTo>
                    <a:pt x="205694" y="1034914"/>
                  </a:lnTo>
                  <a:lnTo>
                    <a:pt x="241154" y="1063020"/>
                  </a:lnTo>
                  <a:lnTo>
                    <a:pt x="278752" y="1088386"/>
                  </a:lnTo>
                  <a:lnTo>
                    <a:pt x="318334" y="1110862"/>
                  </a:lnTo>
                  <a:lnTo>
                    <a:pt x="359750" y="1130296"/>
                  </a:lnTo>
                  <a:lnTo>
                    <a:pt x="402848" y="1146535"/>
                  </a:lnTo>
                  <a:lnTo>
                    <a:pt x="447476" y="1159430"/>
                  </a:lnTo>
                  <a:lnTo>
                    <a:pt x="493482" y="1168827"/>
                  </a:lnTo>
                  <a:lnTo>
                    <a:pt x="540716" y="1174577"/>
                  </a:lnTo>
                  <a:lnTo>
                    <a:pt x="589026" y="1176528"/>
                  </a:lnTo>
                  <a:lnTo>
                    <a:pt x="637326" y="1174577"/>
                  </a:lnTo>
                  <a:lnTo>
                    <a:pt x="684553" y="1168827"/>
                  </a:lnTo>
                  <a:lnTo>
                    <a:pt x="730555" y="1159430"/>
                  </a:lnTo>
                  <a:lnTo>
                    <a:pt x="775179" y="1146535"/>
                  </a:lnTo>
                  <a:lnTo>
                    <a:pt x="818274" y="1130296"/>
                  </a:lnTo>
                  <a:lnTo>
                    <a:pt x="859689" y="1110862"/>
                  </a:lnTo>
                  <a:lnTo>
                    <a:pt x="899271" y="1088386"/>
                  </a:lnTo>
                  <a:lnTo>
                    <a:pt x="936869" y="1063020"/>
                  </a:lnTo>
                  <a:lnTo>
                    <a:pt x="972332" y="1034914"/>
                  </a:lnTo>
                  <a:lnTo>
                    <a:pt x="1005506" y="1004220"/>
                  </a:lnTo>
                  <a:lnTo>
                    <a:pt x="1036241" y="971090"/>
                  </a:lnTo>
                  <a:lnTo>
                    <a:pt x="1064385" y="935675"/>
                  </a:lnTo>
                  <a:lnTo>
                    <a:pt x="1089787" y="898126"/>
                  </a:lnTo>
                  <a:lnTo>
                    <a:pt x="1112294" y="858594"/>
                  </a:lnTo>
                  <a:lnTo>
                    <a:pt x="1131754" y="817233"/>
                  </a:lnTo>
                  <a:lnTo>
                    <a:pt x="1148017" y="774192"/>
                  </a:lnTo>
                  <a:lnTo>
                    <a:pt x="1160929" y="729623"/>
                  </a:lnTo>
                  <a:lnTo>
                    <a:pt x="1170340" y="683677"/>
                  </a:lnTo>
                  <a:lnTo>
                    <a:pt x="1176098" y="636507"/>
                  </a:lnTo>
                  <a:lnTo>
                    <a:pt x="1178052" y="588263"/>
                  </a:lnTo>
                  <a:lnTo>
                    <a:pt x="1176098" y="540020"/>
                  </a:lnTo>
                  <a:lnTo>
                    <a:pt x="1170340" y="492850"/>
                  </a:lnTo>
                  <a:lnTo>
                    <a:pt x="1160929" y="446904"/>
                  </a:lnTo>
                  <a:lnTo>
                    <a:pt x="1148017" y="402336"/>
                  </a:lnTo>
                  <a:lnTo>
                    <a:pt x="1131754" y="359294"/>
                  </a:lnTo>
                  <a:lnTo>
                    <a:pt x="1112294" y="317933"/>
                  </a:lnTo>
                  <a:lnTo>
                    <a:pt x="1089787" y="278401"/>
                  </a:lnTo>
                  <a:lnTo>
                    <a:pt x="1064385" y="240852"/>
                  </a:lnTo>
                  <a:lnTo>
                    <a:pt x="1036241" y="205437"/>
                  </a:lnTo>
                  <a:lnTo>
                    <a:pt x="1005506" y="172307"/>
                  </a:lnTo>
                  <a:lnTo>
                    <a:pt x="972332" y="141613"/>
                  </a:lnTo>
                  <a:lnTo>
                    <a:pt x="936869" y="113507"/>
                  </a:lnTo>
                  <a:lnTo>
                    <a:pt x="899271" y="88141"/>
                  </a:lnTo>
                  <a:lnTo>
                    <a:pt x="859689" y="65665"/>
                  </a:lnTo>
                  <a:lnTo>
                    <a:pt x="818274" y="46231"/>
                  </a:lnTo>
                  <a:lnTo>
                    <a:pt x="775179" y="29992"/>
                  </a:lnTo>
                  <a:lnTo>
                    <a:pt x="730555" y="17097"/>
                  </a:lnTo>
                  <a:lnTo>
                    <a:pt x="684553" y="7700"/>
                  </a:lnTo>
                  <a:lnTo>
                    <a:pt x="637326" y="1950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object 17"/>
            <p:cNvSpPr/>
            <p:nvPr/>
          </p:nvSpPr>
          <p:spPr>
            <a:xfrm>
              <a:off x="1362969" y="5160540"/>
              <a:ext cx="1882722" cy="1953134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0" y="588263"/>
                  </a:moveTo>
                  <a:lnTo>
                    <a:pt x="1952" y="540020"/>
                  </a:lnTo>
                  <a:lnTo>
                    <a:pt x="7709" y="492850"/>
                  </a:lnTo>
                  <a:lnTo>
                    <a:pt x="17118" y="446904"/>
                  </a:lnTo>
                  <a:lnTo>
                    <a:pt x="30028" y="402336"/>
                  </a:lnTo>
                  <a:lnTo>
                    <a:pt x="46288" y="359294"/>
                  </a:lnTo>
                  <a:lnTo>
                    <a:pt x="65745" y="317933"/>
                  </a:lnTo>
                  <a:lnTo>
                    <a:pt x="88249" y="278401"/>
                  </a:lnTo>
                  <a:lnTo>
                    <a:pt x="113647" y="240852"/>
                  </a:lnTo>
                  <a:lnTo>
                    <a:pt x="141788" y="205437"/>
                  </a:lnTo>
                  <a:lnTo>
                    <a:pt x="172521" y="172307"/>
                  </a:lnTo>
                  <a:lnTo>
                    <a:pt x="205694" y="141613"/>
                  </a:lnTo>
                  <a:lnTo>
                    <a:pt x="241154" y="113507"/>
                  </a:lnTo>
                  <a:lnTo>
                    <a:pt x="278752" y="88141"/>
                  </a:lnTo>
                  <a:lnTo>
                    <a:pt x="318334" y="65665"/>
                  </a:lnTo>
                  <a:lnTo>
                    <a:pt x="359750" y="46231"/>
                  </a:lnTo>
                  <a:lnTo>
                    <a:pt x="402848" y="29992"/>
                  </a:lnTo>
                  <a:lnTo>
                    <a:pt x="447476" y="17097"/>
                  </a:lnTo>
                  <a:lnTo>
                    <a:pt x="493482" y="7700"/>
                  </a:lnTo>
                  <a:lnTo>
                    <a:pt x="540716" y="1950"/>
                  </a:lnTo>
                  <a:lnTo>
                    <a:pt x="589026" y="0"/>
                  </a:lnTo>
                  <a:lnTo>
                    <a:pt x="637326" y="1950"/>
                  </a:lnTo>
                  <a:lnTo>
                    <a:pt x="684553" y="7700"/>
                  </a:lnTo>
                  <a:lnTo>
                    <a:pt x="730555" y="17097"/>
                  </a:lnTo>
                  <a:lnTo>
                    <a:pt x="775179" y="29992"/>
                  </a:lnTo>
                  <a:lnTo>
                    <a:pt x="818274" y="46231"/>
                  </a:lnTo>
                  <a:lnTo>
                    <a:pt x="859689" y="65665"/>
                  </a:lnTo>
                  <a:lnTo>
                    <a:pt x="899271" y="88141"/>
                  </a:lnTo>
                  <a:lnTo>
                    <a:pt x="936869" y="113507"/>
                  </a:lnTo>
                  <a:lnTo>
                    <a:pt x="972332" y="141613"/>
                  </a:lnTo>
                  <a:lnTo>
                    <a:pt x="1005506" y="172307"/>
                  </a:lnTo>
                  <a:lnTo>
                    <a:pt x="1036241" y="205437"/>
                  </a:lnTo>
                  <a:lnTo>
                    <a:pt x="1064385" y="240852"/>
                  </a:lnTo>
                  <a:lnTo>
                    <a:pt x="1089787" y="278401"/>
                  </a:lnTo>
                  <a:lnTo>
                    <a:pt x="1112294" y="317933"/>
                  </a:lnTo>
                  <a:lnTo>
                    <a:pt x="1131754" y="359294"/>
                  </a:lnTo>
                  <a:lnTo>
                    <a:pt x="1148017" y="402336"/>
                  </a:lnTo>
                  <a:lnTo>
                    <a:pt x="1160929" y="446904"/>
                  </a:lnTo>
                  <a:lnTo>
                    <a:pt x="1170340" y="492850"/>
                  </a:lnTo>
                  <a:lnTo>
                    <a:pt x="1176098" y="540020"/>
                  </a:lnTo>
                  <a:lnTo>
                    <a:pt x="1178052" y="588263"/>
                  </a:lnTo>
                  <a:lnTo>
                    <a:pt x="1176098" y="636507"/>
                  </a:lnTo>
                  <a:lnTo>
                    <a:pt x="1170340" y="683677"/>
                  </a:lnTo>
                  <a:lnTo>
                    <a:pt x="1160929" y="729623"/>
                  </a:lnTo>
                  <a:lnTo>
                    <a:pt x="1148017" y="774192"/>
                  </a:lnTo>
                  <a:lnTo>
                    <a:pt x="1131754" y="817233"/>
                  </a:lnTo>
                  <a:lnTo>
                    <a:pt x="1112294" y="858594"/>
                  </a:lnTo>
                  <a:lnTo>
                    <a:pt x="1089787" y="898126"/>
                  </a:lnTo>
                  <a:lnTo>
                    <a:pt x="1064385" y="935675"/>
                  </a:lnTo>
                  <a:lnTo>
                    <a:pt x="1036241" y="971090"/>
                  </a:lnTo>
                  <a:lnTo>
                    <a:pt x="1005506" y="1004220"/>
                  </a:lnTo>
                  <a:lnTo>
                    <a:pt x="972332" y="1034914"/>
                  </a:lnTo>
                  <a:lnTo>
                    <a:pt x="936869" y="1063020"/>
                  </a:lnTo>
                  <a:lnTo>
                    <a:pt x="899271" y="1088386"/>
                  </a:lnTo>
                  <a:lnTo>
                    <a:pt x="859689" y="1110862"/>
                  </a:lnTo>
                  <a:lnTo>
                    <a:pt x="818274" y="1130296"/>
                  </a:lnTo>
                  <a:lnTo>
                    <a:pt x="775179" y="1146535"/>
                  </a:lnTo>
                  <a:lnTo>
                    <a:pt x="730555" y="1159430"/>
                  </a:lnTo>
                  <a:lnTo>
                    <a:pt x="684553" y="1168827"/>
                  </a:lnTo>
                  <a:lnTo>
                    <a:pt x="637326" y="1174577"/>
                  </a:lnTo>
                  <a:lnTo>
                    <a:pt x="589026" y="1176528"/>
                  </a:lnTo>
                  <a:lnTo>
                    <a:pt x="540716" y="1174577"/>
                  </a:lnTo>
                  <a:lnTo>
                    <a:pt x="493482" y="1168827"/>
                  </a:lnTo>
                  <a:lnTo>
                    <a:pt x="447476" y="1159430"/>
                  </a:lnTo>
                  <a:lnTo>
                    <a:pt x="402848" y="1146535"/>
                  </a:lnTo>
                  <a:lnTo>
                    <a:pt x="359750" y="1130296"/>
                  </a:lnTo>
                  <a:lnTo>
                    <a:pt x="318334" y="1110862"/>
                  </a:lnTo>
                  <a:lnTo>
                    <a:pt x="278752" y="1088386"/>
                  </a:lnTo>
                  <a:lnTo>
                    <a:pt x="241154" y="1063020"/>
                  </a:lnTo>
                  <a:lnTo>
                    <a:pt x="205694" y="1034914"/>
                  </a:lnTo>
                  <a:lnTo>
                    <a:pt x="172521" y="1004220"/>
                  </a:lnTo>
                  <a:lnTo>
                    <a:pt x="141788" y="971090"/>
                  </a:lnTo>
                  <a:lnTo>
                    <a:pt x="113647" y="935675"/>
                  </a:lnTo>
                  <a:lnTo>
                    <a:pt x="88249" y="898126"/>
                  </a:lnTo>
                  <a:lnTo>
                    <a:pt x="65745" y="858594"/>
                  </a:lnTo>
                  <a:lnTo>
                    <a:pt x="46288" y="817233"/>
                  </a:lnTo>
                  <a:lnTo>
                    <a:pt x="30028" y="774191"/>
                  </a:lnTo>
                  <a:lnTo>
                    <a:pt x="17118" y="729623"/>
                  </a:lnTo>
                  <a:lnTo>
                    <a:pt x="7709" y="683677"/>
                  </a:lnTo>
                  <a:lnTo>
                    <a:pt x="1952" y="636507"/>
                  </a:lnTo>
                  <a:lnTo>
                    <a:pt x="0" y="588263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object 18"/>
            <p:cNvSpPr txBox="1"/>
            <p:nvPr/>
          </p:nvSpPr>
          <p:spPr>
            <a:xfrm>
              <a:off x="1238686" y="545787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문제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6" name="object 25"/>
          <p:cNvSpPr/>
          <p:nvPr/>
        </p:nvSpPr>
        <p:spPr>
          <a:xfrm>
            <a:off x="932480" y="4737143"/>
            <a:ext cx="7449519" cy="2997158"/>
          </a:xfrm>
          <a:custGeom>
            <a:avLst/>
            <a:gdLst/>
            <a:ahLst/>
            <a:cxnLst/>
            <a:rect l="l" t="t" r="r" b="b"/>
            <a:pathLst>
              <a:path w="6182995" h="1653539">
                <a:moveTo>
                  <a:pt x="0" y="181229"/>
                </a:moveTo>
                <a:lnTo>
                  <a:pt x="6474" y="133056"/>
                </a:lnTo>
                <a:lnTo>
                  <a:pt x="24746" y="89765"/>
                </a:lnTo>
                <a:lnTo>
                  <a:pt x="53087" y="53086"/>
                </a:lnTo>
                <a:lnTo>
                  <a:pt x="89769" y="24746"/>
                </a:lnTo>
                <a:lnTo>
                  <a:pt x="133063" y="6474"/>
                </a:lnTo>
                <a:lnTo>
                  <a:pt x="181241" y="0"/>
                </a:lnTo>
                <a:lnTo>
                  <a:pt x="6001639" y="0"/>
                </a:lnTo>
                <a:lnTo>
                  <a:pt x="6049811" y="6474"/>
                </a:lnTo>
                <a:lnTo>
                  <a:pt x="6093102" y="24746"/>
                </a:lnTo>
                <a:lnTo>
                  <a:pt x="6129782" y="53086"/>
                </a:lnTo>
                <a:lnTo>
                  <a:pt x="6158121" y="89765"/>
                </a:lnTo>
                <a:lnTo>
                  <a:pt x="6176393" y="133056"/>
                </a:lnTo>
                <a:lnTo>
                  <a:pt x="6182868" y="181229"/>
                </a:lnTo>
                <a:lnTo>
                  <a:pt x="6182868" y="1472311"/>
                </a:lnTo>
                <a:lnTo>
                  <a:pt x="6176393" y="1520483"/>
                </a:lnTo>
                <a:lnTo>
                  <a:pt x="6158121" y="1563774"/>
                </a:lnTo>
                <a:lnTo>
                  <a:pt x="6129782" y="1600454"/>
                </a:lnTo>
                <a:lnTo>
                  <a:pt x="6093102" y="1628793"/>
                </a:lnTo>
                <a:lnTo>
                  <a:pt x="6049811" y="1647065"/>
                </a:lnTo>
                <a:lnTo>
                  <a:pt x="6001639" y="1653540"/>
                </a:lnTo>
                <a:lnTo>
                  <a:pt x="181241" y="1653540"/>
                </a:lnTo>
                <a:lnTo>
                  <a:pt x="133063" y="1647065"/>
                </a:lnTo>
                <a:lnTo>
                  <a:pt x="89769" y="1628793"/>
                </a:lnTo>
                <a:lnTo>
                  <a:pt x="53087" y="1600454"/>
                </a:lnTo>
                <a:lnTo>
                  <a:pt x="24746" y="1563774"/>
                </a:lnTo>
                <a:lnTo>
                  <a:pt x="6474" y="1520483"/>
                </a:lnTo>
                <a:lnTo>
                  <a:pt x="0" y="1472311"/>
                </a:lnTo>
                <a:lnTo>
                  <a:pt x="0" y="18122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8"/>
          <p:cNvGrpSpPr/>
          <p:nvPr/>
        </p:nvGrpSpPr>
        <p:grpSpPr>
          <a:xfrm>
            <a:off x="6351908" y="5280597"/>
            <a:ext cx="1872000" cy="1872000"/>
            <a:chOff x="5970812" y="5280597"/>
            <a:chExt cx="2006107" cy="1929984"/>
          </a:xfrm>
        </p:grpSpPr>
        <p:sp>
          <p:nvSpPr>
            <p:cNvPr id="92" name="object 18"/>
            <p:cNvSpPr txBox="1"/>
            <p:nvPr/>
          </p:nvSpPr>
          <p:spPr>
            <a:xfrm>
              <a:off x="6014403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93" name="object 18"/>
            <p:cNvSpPr txBox="1"/>
            <p:nvPr/>
          </p:nvSpPr>
          <p:spPr>
            <a:xfrm>
              <a:off x="6008586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8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0812" y="5280597"/>
              <a:ext cx="2006107" cy="1929984"/>
            </a:xfrm>
            <a:prstGeom prst="rect">
              <a:avLst/>
            </a:prstGeom>
          </p:spPr>
        </p:pic>
        <p:grpSp>
          <p:nvGrpSpPr>
            <p:cNvPr id="88" name="그룹 87"/>
            <p:cNvGrpSpPr/>
            <p:nvPr/>
          </p:nvGrpSpPr>
          <p:grpSpPr>
            <a:xfrm>
              <a:off x="6133469" y="5436257"/>
              <a:ext cx="1680792" cy="1624092"/>
              <a:chOff x="1318091" y="5190069"/>
              <a:chExt cx="2232000" cy="2241770"/>
            </a:xfrm>
          </p:grpSpPr>
          <p:sp>
            <p:nvSpPr>
              <p:cNvPr id="89" name="object 16"/>
              <p:cNvSpPr/>
              <p:nvPr/>
            </p:nvSpPr>
            <p:spPr>
              <a:xfrm>
                <a:off x="1318091" y="5190069"/>
                <a:ext cx="2232000" cy="223200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589026" y="0"/>
                    </a:moveTo>
                    <a:lnTo>
                      <a:pt x="540716" y="1950"/>
                    </a:lnTo>
                    <a:lnTo>
                      <a:pt x="493482" y="7700"/>
                    </a:lnTo>
                    <a:lnTo>
                      <a:pt x="447476" y="17097"/>
                    </a:lnTo>
                    <a:lnTo>
                      <a:pt x="402848" y="29992"/>
                    </a:lnTo>
                    <a:lnTo>
                      <a:pt x="359750" y="46231"/>
                    </a:lnTo>
                    <a:lnTo>
                      <a:pt x="318334" y="65665"/>
                    </a:lnTo>
                    <a:lnTo>
                      <a:pt x="278752" y="88141"/>
                    </a:lnTo>
                    <a:lnTo>
                      <a:pt x="241154" y="113507"/>
                    </a:lnTo>
                    <a:lnTo>
                      <a:pt x="205694" y="141613"/>
                    </a:lnTo>
                    <a:lnTo>
                      <a:pt x="172521" y="172307"/>
                    </a:lnTo>
                    <a:lnTo>
                      <a:pt x="141788" y="205437"/>
                    </a:lnTo>
                    <a:lnTo>
                      <a:pt x="113647" y="240852"/>
                    </a:lnTo>
                    <a:lnTo>
                      <a:pt x="88249" y="278401"/>
                    </a:lnTo>
                    <a:lnTo>
                      <a:pt x="65745" y="317933"/>
                    </a:lnTo>
                    <a:lnTo>
                      <a:pt x="46288" y="359294"/>
                    </a:lnTo>
                    <a:lnTo>
                      <a:pt x="30028" y="402336"/>
                    </a:lnTo>
                    <a:lnTo>
                      <a:pt x="17118" y="446904"/>
                    </a:lnTo>
                    <a:lnTo>
                      <a:pt x="7709" y="492850"/>
                    </a:lnTo>
                    <a:lnTo>
                      <a:pt x="1952" y="540020"/>
                    </a:lnTo>
                    <a:lnTo>
                      <a:pt x="0" y="588263"/>
                    </a:lnTo>
                    <a:lnTo>
                      <a:pt x="1952" y="636507"/>
                    </a:lnTo>
                    <a:lnTo>
                      <a:pt x="7709" y="683677"/>
                    </a:lnTo>
                    <a:lnTo>
                      <a:pt x="17118" y="729623"/>
                    </a:lnTo>
                    <a:lnTo>
                      <a:pt x="30028" y="774191"/>
                    </a:lnTo>
                    <a:lnTo>
                      <a:pt x="46288" y="817233"/>
                    </a:lnTo>
                    <a:lnTo>
                      <a:pt x="65745" y="858594"/>
                    </a:lnTo>
                    <a:lnTo>
                      <a:pt x="88249" y="898126"/>
                    </a:lnTo>
                    <a:lnTo>
                      <a:pt x="113647" y="935675"/>
                    </a:lnTo>
                    <a:lnTo>
                      <a:pt x="141788" y="971090"/>
                    </a:lnTo>
                    <a:lnTo>
                      <a:pt x="172521" y="1004220"/>
                    </a:lnTo>
                    <a:lnTo>
                      <a:pt x="205694" y="1034914"/>
                    </a:lnTo>
                    <a:lnTo>
                      <a:pt x="241154" y="1063020"/>
                    </a:lnTo>
                    <a:lnTo>
                      <a:pt x="278752" y="1088386"/>
                    </a:lnTo>
                    <a:lnTo>
                      <a:pt x="318334" y="1110862"/>
                    </a:lnTo>
                    <a:lnTo>
                      <a:pt x="359750" y="1130296"/>
                    </a:lnTo>
                    <a:lnTo>
                      <a:pt x="402848" y="1146535"/>
                    </a:lnTo>
                    <a:lnTo>
                      <a:pt x="447476" y="1159430"/>
                    </a:lnTo>
                    <a:lnTo>
                      <a:pt x="493482" y="1168827"/>
                    </a:lnTo>
                    <a:lnTo>
                      <a:pt x="540716" y="1174577"/>
                    </a:lnTo>
                    <a:lnTo>
                      <a:pt x="589026" y="1176528"/>
                    </a:lnTo>
                    <a:lnTo>
                      <a:pt x="637326" y="1174577"/>
                    </a:lnTo>
                    <a:lnTo>
                      <a:pt x="684553" y="1168827"/>
                    </a:lnTo>
                    <a:lnTo>
                      <a:pt x="730555" y="1159430"/>
                    </a:lnTo>
                    <a:lnTo>
                      <a:pt x="775179" y="1146535"/>
                    </a:lnTo>
                    <a:lnTo>
                      <a:pt x="818274" y="1130296"/>
                    </a:lnTo>
                    <a:lnTo>
                      <a:pt x="859689" y="1110862"/>
                    </a:lnTo>
                    <a:lnTo>
                      <a:pt x="899271" y="1088386"/>
                    </a:lnTo>
                    <a:lnTo>
                      <a:pt x="936869" y="1063020"/>
                    </a:lnTo>
                    <a:lnTo>
                      <a:pt x="972332" y="1034914"/>
                    </a:lnTo>
                    <a:lnTo>
                      <a:pt x="1005506" y="1004220"/>
                    </a:lnTo>
                    <a:lnTo>
                      <a:pt x="1036241" y="971090"/>
                    </a:lnTo>
                    <a:lnTo>
                      <a:pt x="1064385" y="935675"/>
                    </a:lnTo>
                    <a:lnTo>
                      <a:pt x="1089787" y="898126"/>
                    </a:lnTo>
                    <a:lnTo>
                      <a:pt x="1112294" y="858594"/>
                    </a:lnTo>
                    <a:lnTo>
                      <a:pt x="1131754" y="817233"/>
                    </a:lnTo>
                    <a:lnTo>
                      <a:pt x="1148017" y="774192"/>
                    </a:lnTo>
                    <a:lnTo>
                      <a:pt x="1160929" y="729623"/>
                    </a:lnTo>
                    <a:lnTo>
                      <a:pt x="1170340" y="683677"/>
                    </a:lnTo>
                    <a:lnTo>
                      <a:pt x="1176098" y="636507"/>
                    </a:lnTo>
                    <a:lnTo>
                      <a:pt x="1178052" y="588263"/>
                    </a:lnTo>
                    <a:lnTo>
                      <a:pt x="1176098" y="540020"/>
                    </a:lnTo>
                    <a:lnTo>
                      <a:pt x="1170340" y="492850"/>
                    </a:lnTo>
                    <a:lnTo>
                      <a:pt x="1160929" y="446904"/>
                    </a:lnTo>
                    <a:lnTo>
                      <a:pt x="1148017" y="402336"/>
                    </a:lnTo>
                    <a:lnTo>
                      <a:pt x="1131754" y="359294"/>
                    </a:lnTo>
                    <a:lnTo>
                      <a:pt x="1112294" y="317933"/>
                    </a:lnTo>
                    <a:lnTo>
                      <a:pt x="1089787" y="278401"/>
                    </a:lnTo>
                    <a:lnTo>
                      <a:pt x="1064385" y="240852"/>
                    </a:lnTo>
                    <a:lnTo>
                      <a:pt x="1036241" y="205437"/>
                    </a:lnTo>
                    <a:lnTo>
                      <a:pt x="1005506" y="172307"/>
                    </a:lnTo>
                    <a:lnTo>
                      <a:pt x="972332" y="141613"/>
                    </a:lnTo>
                    <a:lnTo>
                      <a:pt x="936869" y="113507"/>
                    </a:lnTo>
                    <a:lnTo>
                      <a:pt x="899271" y="88141"/>
                    </a:lnTo>
                    <a:lnTo>
                      <a:pt x="859689" y="65665"/>
                    </a:lnTo>
                    <a:lnTo>
                      <a:pt x="818274" y="46231"/>
                    </a:lnTo>
                    <a:lnTo>
                      <a:pt x="775179" y="29992"/>
                    </a:lnTo>
                    <a:lnTo>
                      <a:pt x="730555" y="17097"/>
                    </a:lnTo>
                    <a:lnTo>
                      <a:pt x="684553" y="7700"/>
                    </a:lnTo>
                    <a:lnTo>
                      <a:pt x="637326" y="1950"/>
                    </a:lnTo>
                    <a:lnTo>
                      <a:pt x="58902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7"/>
              <p:cNvSpPr/>
              <p:nvPr/>
            </p:nvSpPr>
            <p:spPr>
              <a:xfrm>
                <a:off x="1318092" y="5190069"/>
                <a:ext cx="2231999" cy="224177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0" y="588263"/>
                    </a:moveTo>
                    <a:lnTo>
                      <a:pt x="1952" y="540020"/>
                    </a:lnTo>
                    <a:lnTo>
                      <a:pt x="7709" y="492850"/>
                    </a:lnTo>
                    <a:lnTo>
                      <a:pt x="17118" y="446904"/>
                    </a:lnTo>
                    <a:lnTo>
                      <a:pt x="30028" y="402336"/>
                    </a:lnTo>
                    <a:lnTo>
                      <a:pt x="46288" y="359294"/>
                    </a:lnTo>
                    <a:lnTo>
                      <a:pt x="65745" y="317933"/>
                    </a:lnTo>
                    <a:lnTo>
                      <a:pt x="88249" y="278401"/>
                    </a:lnTo>
                    <a:lnTo>
                      <a:pt x="113647" y="240852"/>
                    </a:lnTo>
                    <a:lnTo>
                      <a:pt x="141788" y="205437"/>
                    </a:lnTo>
                    <a:lnTo>
                      <a:pt x="172521" y="172307"/>
                    </a:lnTo>
                    <a:lnTo>
                      <a:pt x="205694" y="141613"/>
                    </a:lnTo>
                    <a:lnTo>
                      <a:pt x="241154" y="113507"/>
                    </a:lnTo>
                    <a:lnTo>
                      <a:pt x="278752" y="88141"/>
                    </a:lnTo>
                    <a:lnTo>
                      <a:pt x="318334" y="65665"/>
                    </a:lnTo>
                    <a:lnTo>
                      <a:pt x="359750" y="46231"/>
                    </a:lnTo>
                    <a:lnTo>
                      <a:pt x="402848" y="29992"/>
                    </a:lnTo>
                    <a:lnTo>
                      <a:pt x="447476" y="17097"/>
                    </a:lnTo>
                    <a:lnTo>
                      <a:pt x="493482" y="7700"/>
                    </a:lnTo>
                    <a:lnTo>
                      <a:pt x="540716" y="1950"/>
                    </a:lnTo>
                    <a:lnTo>
                      <a:pt x="589026" y="0"/>
                    </a:lnTo>
                    <a:lnTo>
                      <a:pt x="637326" y="1950"/>
                    </a:lnTo>
                    <a:lnTo>
                      <a:pt x="684553" y="7700"/>
                    </a:lnTo>
                    <a:lnTo>
                      <a:pt x="730555" y="17097"/>
                    </a:lnTo>
                    <a:lnTo>
                      <a:pt x="775179" y="29992"/>
                    </a:lnTo>
                    <a:lnTo>
                      <a:pt x="818274" y="46231"/>
                    </a:lnTo>
                    <a:lnTo>
                      <a:pt x="859689" y="65665"/>
                    </a:lnTo>
                    <a:lnTo>
                      <a:pt x="899271" y="88141"/>
                    </a:lnTo>
                    <a:lnTo>
                      <a:pt x="936869" y="113507"/>
                    </a:lnTo>
                    <a:lnTo>
                      <a:pt x="972332" y="141613"/>
                    </a:lnTo>
                    <a:lnTo>
                      <a:pt x="1005506" y="172307"/>
                    </a:lnTo>
                    <a:lnTo>
                      <a:pt x="1036241" y="205437"/>
                    </a:lnTo>
                    <a:lnTo>
                      <a:pt x="1064385" y="240852"/>
                    </a:lnTo>
                    <a:lnTo>
                      <a:pt x="1089787" y="278401"/>
                    </a:lnTo>
                    <a:lnTo>
                      <a:pt x="1112294" y="317933"/>
                    </a:lnTo>
                    <a:lnTo>
                      <a:pt x="1131754" y="359294"/>
                    </a:lnTo>
                    <a:lnTo>
                      <a:pt x="1148017" y="402336"/>
                    </a:lnTo>
                    <a:lnTo>
                      <a:pt x="1160929" y="446904"/>
                    </a:lnTo>
                    <a:lnTo>
                      <a:pt x="1170340" y="492850"/>
                    </a:lnTo>
                    <a:lnTo>
                      <a:pt x="1176098" y="540020"/>
                    </a:lnTo>
                    <a:lnTo>
                      <a:pt x="1178052" y="588263"/>
                    </a:lnTo>
                    <a:lnTo>
                      <a:pt x="1176098" y="636507"/>
                    </a:lnTo>
                    <a:lnTo>
                      <a:pt x="1170340" y="683677"/>
                    </a:lnTo>
                    <a:lnTo>
                      <a:pt x="1160929" y="729623"/>
                    </a:lnTo>
                    <a:lnTo>
                      <a:pt x="1148017" y="774192"/>
                    </a:lnTo>
                    <a:lnTo>
                      <a:pt x="1131754" y="817233"/>
                    </a:lnTo>
                    <a:lnTo>
                      <a:pt x="1112294" y="858594"/>
                    </a:lnTo>
                    <a:lnTo>
                      <a:pt x="1089787" y="898126"/>
                    </a:lnTo>
                    <a:lnTo>
                      <a:pt x="1064385" y="935675"/>
                    </a:lnTo>
                    <a:lnTo>
                      <a:pt x="1036241" y="971090"/>
                    </a:lnTo>
                    <a:lnTo>
                      <a:pt x="1005506" y="1004220"/>
                    </a:lnTo>
                    <a:lnTo>
                      <a:pt x="972332" y="1034914"/>
                    </a:lnTo>
                    <a:lnTo>
                      <a:pt x="936869" y="1063020"/>
                    </a:lnTo>
                    <a:lnTo>
                      <a:pt x="899271" y="1088386"/>
                    </a:lnTo>
                    <a:lnTo>
                      <a:pt x="859689" y="1110862"/>
                    </a:lnTo>
                    <a:lnTo>
                      <a:pt x="818274" y="1130296"/>
                    </a:lnTo>
                    <a:lnTo>
                      <a:pt x="775179" y="1146535"/>
                    </a:lnTo>
                    <a:lnTo>
                      <a:pt x="730555" y="1159430"/>
                    </a:lnTo>
                    <a:lnTo>
                      <a:pt x="684553" y="1168827"/>
                    </a:lnTo>
                    <a:lnTo>
                      <a:pt x="637326" y="1174577"/>
                    </a:lnTo>
                    <a:lnTo>
                      <a:pt x="589026" y="1176528"/>
                    </a:lnTo>
                    <a:lnTo>
                      <a:pt x="540716" y="1174577"/>
                    </a:lnTo>
                    <a:lnTo>
                      <a:pt x="493482" y="1168827"/>
                    </a:lnTo>
                    <a:lnTo>
                      <a:pt x="447476" y="1159430"/>
                    </a:lnTo>
                    <a:lnTo>
                      <a:pt x="402848" y="1146535"/>
                    </a:lnTo>
                    <a:lnTo>
                      <a:pt x="359750" y="1130296"/>
                    </a:lnTo>
                    <a:lnTo>
                      <a:pt x="318334" y="1110862"/>
                    </a:lnTo>
                    <a:lnTo>
                      <a:pt x="278752" y="1088386"/>
                    </a:lnTo>
                    <a:lnTo>
                      <a:pt x="241154" y="1063020"/>
                    </a:lnTo>
                    <a:lnTo>
                      <a:pt x="205694" y="1034914"/>
                    </a:lnTo>
                    <a:lnTo>
                      <a:pt x="172521" y="1004220"/>
                    </a:lnTo>
                    <a:lnTo>
                      <a:pt x="141788" y="971090"/>
                    </a:lnTo>
                    <a:lnTo>
                      <a:pt x="113647" y="935675"/>
                    </a:lnTo>
                    <a:lnTo>
                      <a:pt x="88249" y="898126"/>
                    </a:lnTo>
                    <a:lnTo>
                      <a:pt x="65745" y="858594"/>
                    </a:lnTo>
                    <a:lnTo>
                      <a:pt x="46288" y="817233"/>
                    </a:lnTo>
                    <a:lnTo>
                      <a:pt x="30028" y="774191"/>
                    </a:lnTo>
                    <a:lnTo>
                      <a:pt x="17118" y="729623"/>
                    </a:lnTo>
                    <a:lnTo>
                      <a:pt x="7709" y="683677"/>
                    </a:lnTo>
                    <a:lnTo>
                      <a:pt x="1952" y="636507"/>
                    </a:lnTo>
                    <a:lnTo>
                      <a:pt x="0" y="588263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4" name="object 18"/>
            <p:cNvSpPr txBox="1"/>
            <p:nvPr/>
          </p:nvSpPr>
          <p:spPr>
            <a:xfrm>
              <a:off x="6008585" y="573161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분석기법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7" name="object 35"/>
          <p:cNvSpPr txBox="1"/>
          <p:nvPr/>
        </p:nvSpPr>
        <p:spPr>
          <a:xfrm>
            <a:off x="3401182" y="5576824"/>
            <a:ext cx="3050741" cy="1123183"/>
          </a:xfrm>
          <a:prstGeom prst="rect">
            <a:avLst/>
          </a:prstGeom>
        </p:spPr>
        <p:txBody>
          <a:bodyPr vert="horz" wrap="square" lIns="0" tIns="29845" rIns="0" bIns="0" rtlCol="0" anchor="ctr" anchorCtr="0">
            <a:noAutofit/>
          </a:bodyPr>
          <a:lstStyle/>
          <a:p>
            <a:pPr marL="12700" marR="5080" indent="141605">
              <a:spcBef>
                <a:spcPts val="235"/>
              </a:spcBef>
            </a:pPr>
            <a:r>
              <a:rPr lang="ko-KR" altLang="en-US" sz="2000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데이터주도</a:t>
            </a:r>
            <a:r>
              <a:rPr lang="ko-KR" alt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000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lang="ko-KR" alt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도출</a:t>
            </a:r>
            <a:endParaRPr lang="en-US" altLang="ko-KR" sz="2000" b="1" spc="-14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141605">
              <a:spcBef>
                <a:spcPts val="235"/>
              </a:spcBef>
            </a:pPr>
            <a:r>
              <a:rPr lang="en-US" altLang="ko-KR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Data-Driven Approach)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236959" y="4366866"/>
            <a:ext cx="1405264" cy="1336298"/>
            <a:chOff x="9768841" y="4056341"/>
            <a:chExt cx="1405264" cy="1336298"/>
          </a:xfrm>
        </p:grpSpPr>
        <p:pic>
          <p:nvPicPr>
            <p:cNvPr id="97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841" y="4056341"/>
              <a:ext cx="1405264" cy="1336298"/>
            </a:xfrm>
            <a:prstGeom prst="rect">
              <a:avLst/>
            </a:prstGeom>
          </p:spPr>
        </p:pic>
        <p:sp>
          <p:nvSpPr>
            <p:cNvPr id="98" name="object 27"/>
            <p:cNvSpPr txBox="1"/>
            <p:nvPr/>
          </p:nvSpPr>
          <p:spPr>
            <a:xfrm>
              <a:off x="10136291" y="4459773"/>
              <a:ext cx="802969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개</a:t>
              </a:r>
              <a:r>
                <a:rPr lang="en-US"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념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pic>
        <p:nvPicPr>
          <p:cNvPr id="99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6959" y="7019941"/>
            <a:ext cx="1405264" cy="1325120"/>
          </a:xfrm>
          <a:prstGeom prst="rect">
            <a:avLst/>
          </a:prstGeom>
        </p:spPr>
      </p:pic>
      <p:sp>
        <p:nvSpPr>
          <p:cNvPr id="103" name="object 29"/>
          <p:cNvSpPr txBox="1"/>
          <p:nvPr/>
        </p:nvSpPr>
        <p:spPr>
          <a:xfrm>
            <a:off x="9605018" y="7422132"/>
            <a:ext cx="802969" cy="75148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</a:t>
            </a:r>
            <a:r>
              <a:rPr lang="en-US"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징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4" name="object 30"/>
          <p:cNvSpPr txBox="1"/>
          <p:nvPr/>
        </p:nvSpPr>
        <p:spPr>
          <a:xfrm>
            <a:off x="11010282" y="6229283"/>
            <a:ext cx="6201918" cy="109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전통적으로 비즈니스 운영상에서 발생하는 데이터들은 </a:t>
            </a:r>
            <a:r>
              <a:rPr lang="ko-KR" altLang="en-US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거래처리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데이터 및 각종 실적 데이터 등과 같은 정형데이터임</a:t>
            </a:r>
          </a:p>
        </p:txBody>
      </p:sp>
      <p:sp>
        <p:nvSpPr>
          <p:cNvPr id="105" name="object 31"/>
          <p:cNvSpPr txBox="1"/>
          <p:nvPr/>
        </p:nvSpPr>
        <p:spPr>
          <a:xfrm>
            <a:off x="11010282" y="7409399"/>
            <a:ext cx="6201918" cy="2299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최근에는 다양한 멀티미디어 기반의 데이터 및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소셜기반의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소셜데이터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센서와 위치기반의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사물인터넷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등의 정형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비정형 데이터가 폭넓게 생성됨</a:t>
            </a:r>
            <a:endParaRPr lang="en-US" altLang="ko-KR" spc="-105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endParaRPr lang="ko-KR" altLang="en-US" sz="500" spc="-105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숨어 있는 패턴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정보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통찰을 추출함으로써 데이터가 비즈니스 변화를 리드한다는 점에서 “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추진동인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(driver)”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의 역할을 담당</a:t>
            </a:r>
          </a:p>
        </p:txBody>
      </p:sp>
      <p:sp>
        <p:nvSpPr>
          <p:cNvPr id="110" name="object 32"/>
          <p:cNvSpPr txBox="1"/>
          <p:nvPr/>
        </p:nvSpPr>
        <p:spPr>
          <a:xfrm>
            <a:off x="10924629" y="3966792"/>
            <a:ext cx="6287571" cy="693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2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다양한 데이터 원천의 조합 및 통합적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시각화 분석으로 의미 있는 패턴을 파악</a:t>
            </a:r>
          </a:p>
        </p:txBody>
      </p:sp>
      <p:sp>
        <p:nvSpPr>
          <p:cNvPr id="111" name="object 33"/>
          <p:cNvSpPr txBox="1"/>
          <p:nvPr/>
        </p:nvSpPr>
        <p:spPr>
          <a:xfrm>
            <a:off x="10924629" y="4728408"/>
            <a:ext cx="6379451" cy="105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462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패턴을 비즈니스 상에 활용했을 때 기존의 업무수행방식에 대한 이해를 돕고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새로운 시각에서 이슈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문제에 대한 해결이 가능하도록 해주는 접근방법</a:t>
            </a:r>
          </a:p>
        </p:txBody>
      </p:sp>
      <p:sp>
        <p:nvSpPr>
          <p:cNvPr id="112" name="object 34"/>
          <p:cNvSpPr/>
          <p:nvPr/>
        </p:nvSpPr>
        <p:spPr>
          <a:xfrm flipV="1">
            <a:off x="10924629" y="5993170"/>
            <a:ext cx="6287571" cy="54883"/>
          </a:xfrm>
          <a:custGeom>
            <a:avLst/>
            <a:gdLst/>
            <a:ahLst/>
            <a:cxnLst/>
            <a:rect l="l" t="t" r="r" b="b"/>
            <a:pathLst>
              <a:path w="4894580">
                <a:moveTo>
                  <a:pt x="0" y="0"/>
                </a:moveTo>
                <a:lnTo>
                  <a:pt x="4894453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47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데이터란 무엇인가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37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3218" y="1638970"/>
            <a:ext cx="16508982" cy="1239988"/>
            <a:chOff x="1093218" y="1989568"/>
            <a:chExt cx="16508982" cy="98944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93218" y="1989568"/>
              <a:ext cx="16508982" cy="940669"/>
            </a:xfrm>
            <a:prstGeom prst="roundRect">
              <a:avLst>
                <a:gd name="adj" fmla="val 6334"/>
              </a:avLst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55018" y="2478082"/>
              <a:ext cx="636332" cy="500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855193" y="1710161"/>
            <a:ext cx="15061207" cy="103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활동과 </a:t>
            </a:r>
            <a:r>
              <a: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DIKW </a:t>
            </a:r>
            <a:r>
              <a: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피라미드</a:t>
            </a:r>
            <a:r>
              <a: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</a:p>
          <a:p>
            <a:pPr>
              <a:lnSpc>
                <a:spcPct val="120000"/>
              </a:lnSpc>
            </a:pPr>
            <a:endParaRPr lang="en-US" altLang="ko-KR" sz="600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활용한 다양한 문제해결 과정에서 데이터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(Data)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(Information)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2000" b="1" baseline="300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Knowlegd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지혜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순차적으로 나타남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2480" y="1530900"/>
            <a:ext cx="668870" cy="1482256"/>
          </a:xfrm>
          <a:prstGeom prst="roundRect">
            <a:avLst>
              <a:gd name="adj" fmla="val 12544"/>
            </a:avLst>
          </a:prstGeom>
          <a:solidFill>
            <a:srgbClr val="2811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70500"/>
              </p:ext>
            </p:extLst>
          </p:nvPr>
        </p:nvGraphicFramePr>
        <p:xfrm>
          <a:off x="2119750" y="3246629"/>
          <a:ext cx="14532091" cy="58153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4176">
                  <a:extLst>
                    <a:ext uri="{9D8B030D-6E8A-4147-A177-3AD203B41FA5}">
                      <a16:colId xmlns:a16="http://schemas.microsoft.com/office/drawing/2014/main" val="1514740347"/>
                    </a:ext>
                  </a:extLst>
                </a:gridCol>
                <a:gridCol w="6861515">
                  <a:extLst>
                    <a:ext uri="{9D8B030D-6E8A-4147-A177-3AD203B41FA5}">
                      <a16:colId xmlns:a16="http://schemas.microsoft.com/office/drawing/2014/main" val="391795655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8267151"/>
                    </a:ext>
                  </a:extLst>
                </a:gridCol>
              </a:tblGrid>
              <a:tr h="60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553323"/>
                  </a:ext>
                </a:extLst>
              </a:tr>
              <a:tr h="147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지혜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(Wisdom)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지식의 축적과 아이디어가 결합된 창의적인 산물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2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 원리에 대한 깊은 이해를 바탕으로 도출되는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창의적인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로션이외에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다른 상품 판매실적도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비교해봄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endParaRPr lang="en-US" altLang="ko-KR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계절과 지역에 따라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영업직원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판매방식에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따라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실적차이가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나는지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77508"/>
                  </a:ext>
                </a:extLst>
              </a:tr>
              <a:tr h="97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(Knowledge)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상호 연결된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정보패턴을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이용해 예측한 결과물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개인의 경험 결합해 고유의 지식으로 내재화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대리점별 판매실적을 기준으로 로션을 안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정적으로 공급하고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인센티브도 차등 지급함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91997"/>
                  </a:ext>
                </a:extLst>
              </a:tr>
              <a:tr h="1605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Imformation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데이터를 통해 도출된 다양한 정보를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구조화해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유의미한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정보로 분류함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데이터의 가공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처리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데이터간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상관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연관관계 속에서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의미를 부여함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매월 총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판매실적을 보이고 있음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B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대리점의 판매실적이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대리점보다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21544"/>
                  </a:ext>
                </a:extLst>
              </a:tr>
              <a:tr h="1152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개별 데이터 자체는 특별한 의미부여가 안된 객관적 사실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 데이터와 상관관계가 없는 가공하기 전의 순수한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수치나 기호 그 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월평균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로션판매량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조사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A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100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B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200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01042"/>
                  </a:ext>
                </a:extLst>
              </a:tr>
            </a:tbl>
          </a:graphicData>
        </a:graphic>
      </p:graphicFrame>
      <p:sp>
        <p:nvSpPr>
          <p:cNvPr id="7" name="아래쪽 화살표 6"/>
          <p:cNvSpPr/>
          <p:nvPr/>
        </p:nvSpPr>
        <p:spPr>
          <a:xfrm flipV="1">
            <a:off x="2984500" y="5027500"/>
            <a:ext cx="381000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flipV="1">
            <a:off x="2984500" y="6183577"/>
            <a:ext cx="381000" cy="54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flipV="1">
            <a:off x="2971800" y="7581900"/>
            <a:ext cx="381000" cy="54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65018" y="2251181"/>
            <a:ext cx="636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952054"/>
            <a:chOff x="703218" y="1409700"/>
            <a:chExt cx="16508982" cy="162693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729112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477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활동과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DIKW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피라미드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(2/3)</a:t>
              </a: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1841498" y="2774401"/>
            <a:ext cx="15074901" cy="388291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(Data)</a:t>
            </a: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분석가가 관심을 가진 어떤 현상이나 대상에 대한 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자료로 특별한 의미가 부여되지 않은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객관적 사실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 자체를 의미함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 어떤 비교하기 이전의 가공하기 전의 순수한 상태를 수치나 기호로 기록함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수치라는 것은 남자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여자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판매실적을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등 정성적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(qualitative)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기록하거나 판매실적을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100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등으로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정량적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(quantitative)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기록하는 행위임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대리점도 하나의 분석대상에 대한 데이터이며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대리점에서 판매하는 여러 제품들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이들이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가진가격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 등 여러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속성도 분석대상 데이터가 될 수 있음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현상이나 대상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그들이 가진 여러 속성들 중에서 나중에 의사결정에 활용할 목적으로 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측정되는 것이 바로 데이터임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의사결정에 얼마나 중요하게 활용이 될지 아직까지는 알 수 없으며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데이터와의 관련성도 갖지 못하는 단순한 사실 그 자체에 불과함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23355" y="6852484"/>
            <a:ext cx="15074901" cy="2484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(Information)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데이터를 적절한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데이터 자체의 특성은 물론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데이터와의 공통점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차이점 등을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비교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있도록 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 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정보도 수치와 기호를 활용해 나타내지만 데이터와는 달리 테이블이나 그래프 등을 적절히 활용해 어떠한 문제해결에 필요한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근거자료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로서의 형식을 가지게 됨</a:t>
            </a:r>
          </a:p>
        </p:txBody>
      </p:sp>
    </p:spTree>
    <p:extLst>
      <p:ext uri="{BB962C8B-B14F-4D97-AF65-F5344CB8AC3E}">
        <p14:creationId xmlns:p14="http://schemas.microsoft.com/office/powerpoint/2010/main" val="539170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5"/>
                <a:ext cx="16508982" cy="71815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423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활동과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DIKW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피라미드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(3/3)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858822" y="2667752"/>
            <a:ext cx="15074901" cy="388291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지식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Konwledge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테이블 그래프로 가공 처리된 정보라는 근거를 관련된 “업무에 활용해 문제를 해결하고 “의사결정을 수행하는 일련의 업무수행 수단을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지식이라고 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개인은 학습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현장경험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시행착오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체험을 통한 지식활용과정에서 겉으로 드러나지 않는 무형의 지식이라는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암묵지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(tacit/intangible 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knowledge)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습득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축적됨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암묵지는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개인에게 축적된 내면화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(Internalization)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된 지식으로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체화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되어 있기 때문에 외부에 표출되어 다른 사람에게 공유되기 어려우므로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조직지식으로 공통화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(Socialization)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하는 게 중요함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반면에 개인에게 내재된 경험을 객관적인 문서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매체에 저장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분석해 놓은 결과물 형태인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형식지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(explicit/tangible knowledge)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경우에는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구체적인 유형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대상이 있기 때문에 지식의 전달과 공유가 매우 용이함</a:t>
            </a:r>
            <a:endParaRPr lang="en-US" altLang="ko-KR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40679" y="6745835"/>
            <a:ext cx="15074901" cy="2484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지혜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endParaRPr lang="en-US" altLang="ko-KR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수집된 데이터로부터 적절한 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처리를 통해 근거를 마련하고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이를 관련된 업무에 활용해 의사결정을 수행하는 지식까지 만들어 내는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과정을 통해 축적된 지식과 경험을 체계화하여 창의적인 아이디어까지 이끌어 내는 것을 의미함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창의적인 아이디어라는 것은 새로운 무엇인가를 만들어내는 것을 의미하는 것이 아니라 데이터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지식을 통해 축적된 지식과 경험을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체계화하여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업무활용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수준을 높이고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타업무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분야로 확장하여 적용하는 것을 의미함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29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4"/>
                <a:ext cx="16508982" cy="71815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423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바라보는 위상의 변화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904759" y="2663357"/>
            <a:ext cx="15074901" cy="264184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원래 데이터에 대한 인식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원래 데이터라는 말은 활용 목적이 정해지지 않은 있는 그대로의 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(data)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말로 단순히 고려되었으며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이를 의사결정에 활용하기 위한 목적으로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처리하는 정보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(information)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말의 중요성이 더 강조되어 왔음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또한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처리된 정보를 토대로 관련 업무에 적절하게 활용하고 경험을 쌓아가는 지식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(knowledge)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으로의 전환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나아가 축적된 지식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경험이 하나의 업무활동체계로 수립되는 지혜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이르기까지 개념적인 발전을 이루어 왔음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데이터는 사업을 운영하는 데 있어 보조적 역할로 비쳐지거나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사용로그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개인정보 등 상대적으로 좁은 범위에 한정된 것으로 여겨졌으나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다음처럼 그 영향력 및 중요도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활용가능성으로 인해 빅데이터라는 이름으로 부르게 됨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76964" y="5391393"/>
            <a:ext cx="15074901" cy="246438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시대의 도래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알리바바의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마윈회장은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년간 지속된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시대가 저물고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앞으로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년간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혁명에 기반한 새로운 인터넷 시장이 열리게 될 것이며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이제는 방대한 고객 데이터를 활용해 개별 고객의 요구에 부응할 줄 아는 기업이 성공하는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시대가 될 것” 이라고 함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주도권이 인프라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소프트웨어 등에서 데이터로 옮겨가고 있으며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분리된 독립적인 주체로 발전하고 있음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IT(Information Technology)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시대에서는 수작업의 자동화와 데이터의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처리에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초첨을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맞추었다면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DT(Data Technology)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시대에서는 데이터 자체를 활용해 제품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서비스를 기획하고 새로운 비즈니스를 창출하는 것이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중요해짐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41499" y="7941971"/>
            <a:ext cx="15074901" cy="134997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21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세기 원유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빅데이터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데이터가 과거 원유처럼 사회 저변을 떠받치는 에너지원이자 모든 산업의 성장과 변화를 위한 필수자원으로 자리매김함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원유를 정제해 석유와 아스팔트 등 다양한 제품을 만들 수 있듯이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앞으로 기업들은 빅데이터를 활용해 다양한 서비스를 창출할 수 있다는 의미임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821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103654</TotalTime>
  <Words>6709</Words>
  <Application>Microsoft Office PowerPoint</Application>
  <PresentationFormat>사용자 지정</PresentationFormat>
  <Paragraphs>913</Paragraphs>
  <Slides>45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Gmarket Sans Light</vt:lpstr>
      <vt:lpstr>KT서체 Light</vt:lpstr>
      <vt:lpstr>맑은 고딕</vt:lpstr>
      <vt:lpstr>맑은 고딕</vt:lpstr>
      <vt:lpstr>Arial</vt:lpstr>
      <vt:lpstr>Open Sans</vt:lpstr>
      <vt:lpstr>Open Sans ExtraBold</vt:lpstr>
      <vt:lpstr>Times New Roman</vt:lpstr>
      <vt:lpstr>Webdings</vt:lpstr>
      <vt:lpstr>Wingdings</vt:lpstr>
      <vt:lpstr>Office Theme</vt:lpstr>
      <vt:lpstr>PowerPoint 프레젠테이션</vt:lpstr>
      <vt:lpstr>PowerPoint 프레젠테이션</vt:lpstr>
      <vt:lpstr>교수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339</cp:revision>
  <dcterms:created xsi:type="dcterms:W3CDTF">2022-11-30T10:39:07Z</dcterms:created>
  <dcterms:modified xsi:type="dcterms:W3CDTF">2024-03-11T07:48:27Z</dcterms:modified>
</cp:coreProperties>
</file>